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41" r:id="rId2"/>
    <p:sldId id="513" r:id="rId3"/>
    <p:sldId id="514" r:id="rId4"/>
    <p:sldId id="515" r:id="rId5"/>
    <p:sldId id="516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34" r:id="rId17"/>
    <p:sldId id="538" r:id="rId18"/>
    <p:sldId id="539" r:id="rId19"/>
    <p:sldId id="527" r:id="rId20"/>
    <p:sldId id="528" r:id="rId21"/>
    <p:sldId id="529" r:id="rId22"/>
    <p:sldId id="530" r:id="rId23"/>
    <p:sldId id="533" r:id="rId24"/>
    <p:sldId id="535" r:id="rId25"/>
    <p:sldId id="536" r:id="rId26"/>
    <p:sldId id="537" r:id="rId27"/>
    <p:sldId id="512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-104" y="-1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3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8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9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CF3FDDA8-DFE2-794D-9469-18250F189BBE}" type="datetime1">
              <a:rPr lang="en-US"/>
              <a:pPr>
                <a:defRPr/>
              </a:pPr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D133E7D2-33FF-EC4A-AE37-9A522B04A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ws.amazon.com/consol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Intro-to-AWS-Cloud-Computi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" TargetMode="External"/><Relationship Id="rId4" Type="http://schemas.openxmlformats.org/officeDocument/2006/relationships/hyperlink" Target="https://www.digitalocean.com/" TargetMode="External"/><Relationship Id="rId5" Type="http://schemas.openxmlformats.org/officeDocument/2006/relationships/hyperlink" Target="https://azure.microsoft.com/en-us/" TargetMode="External"/><Relationship Id="rId6" Type="http://schemas.openxmlformats.org/officeDocument/2006/relationships/hyperlink" Target="http://www.rackspace.com/clou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p/7020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</a:rPr>
              <a:t>Some of the advantages of cloud computing: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152525"/>
            <a:ext cx="8839200" cy="47244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We </a:t>
            </a:r>
            <a:r>
              <a:rPr lang="en-US" dirty="0">
                <a:ea typeface="ＭＳ Ｐゴシック" charset="0"/>
              </a:rPr>
              <a:t>received a grant from Amazon, so supported by ‘AWS in Education grant </a:t>
            </a:r>
            <a:r>
              <a:rPr lang="en-US" dirty="0" smtClean="0">
                <a:ea typeface="ＭＳ Ｐゴシック" charset="0"/>
              </a:rPr>
              <a:t>award’.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There are better ways of transferring large files, and now AWS makes it free to upload files.</a:t>
            </a:r>
          </a:p>
          <a:p>
            <a:r>
              <a:rPr lang="en-US" dirty="0">
                <a:ea typeface="ＭＳ Ｐゴシック" charset="0"/>
              </a:rPr>
              <a:t>A number of datasets exist on AWS (e.g. 1000 genome data).</a:t>
            </a:r>
          </a:p>
          <a:p>
            <a:r>
              <a:rPr lang="en-US" dirty="0">
                <a:ea typeface="ＭＳ Ｐゴシック" charset="0"/>
              </a:rPr>
              <a:t>Many useful bioinformatics AMI’s (Amazon Machine Images) exist on AWS: e.g. </a:t>
            </a:r>
            <a:r>
              <a:rPr lang="en-US" dirty="0" err="1">
                <a:ea typeface="ＭＳ Ｐゴシック" charset="0"/>
              </a:rPr>
              <a:t>cloudbiolinux</a:t>
            </a:r>
            <a:r>
              <a:rPr lang="en-US" dirty="0">
                <a:ea typeface="ＭＳ Ｐゴシック" charset="0"/>
              </a:rPr>
              <a:t> &amp; </a:t>
            </a:r>
            <a:r>
              <a:rPr lang="en-US" dirty="0" err="1">
                <a:ea typeface="ＭＳ Ｐゴシック" charset="0"/>
              </a:rPr>
              <a:t>CloudMan</a:t>
            </a:r>
            <a:r>
              <a:rPr lang="en-US" dirty="0">
                <a:ea typeface="ＭＳ Ｐゴシック" charset="0"/>
              </a:rPr>
              <a:t> (Galaxy</a:t>
            </a:r>
            <a:r>
              <a:rPr lang="en-US" dirty="0" smtClean="0">
                <a:ea typeface="ＭＳ Ｐゴシック" charset="0"/>
              </a:rPr>
              <a:t>) – now one for this course!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Many flavors of cloud available, not just AWS </a:t>
            </a:r>
          </a:p>
        </p:txBody>
      </p:sp>
    </p:spTree>
    <p:extLst>
      <p:ext uri="{BB962C8B-B14F-4D97-AF65-F5344CB8AC3E}">
        <p14:creationId xmlns:p14="http://schemas.microsoft.com/office/powerpoint/2010/main" val="34576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008063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In this workshop: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07950" y="1052513"/>
            <a:ext cx="8839200" cy="4724400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tools</a:t>
            </a:r>
            <a:r>
              <a:rPr lang="pl-PL" dirty="0"/>
              <a:t> (data) </a:t>
            </a:r>
            <a:r>
              <a:rPr lang="pl-PL" dirty="0" err="1"/>
              <a:t>are</a:t>
            </a:r>
            <a:r>
              <a:rPr lang="pl-PL" dirty="0"/>
              <a:t> 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computer</a:t>
            </a:r>
            <a:endParaRPr lang="pl-PL" dirty="0"/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the web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the </a:t>
            </a:r>
            <a:r>
              <a:rPr lang="pl-PL" dirty="0" err="1"/>
              <a:t>cloud</a:t>
            </a:r>
            <a:r>
              <a:rPr lang="pl-PL" dirty="0"/>
              <a:t>.</a:t>
            </a:r>
          </a:p>
          <a:p>
            <a:pPr>
              <a:buFont typeface="Arial"/>
              <a:buChar char="•"/>
              <a:defRPr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become</a:t>
            </a:r>
            <a:r>
              <a:rPr lang="pl-PL" dirty="0"/>
              <a:t> </a:t>
            </a:r>
            <a:r>
              <a:rPr lang="pl-PL" dirty="0" err="1"/>
              <a:t>efficient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traversing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spaces</a:t>
            </a:r>
            <a:r>
              <a:rPr lang="pl-PL" dirty="0"/>
              <a:t>, and </a:t>
            </a:r>
            <a:r>
              <a:rPr lang="pl-PL" dirty="0" err="1"/>
              <a:t>finding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, and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for </a:t>
            </a:r>
            <a:r>
              <a:rPr lang="pl-PL" dirty="0" err="1"/>
              <a:t>you</a:t>
            </a:r>
            <a:r>
              <a:rPr lang="pl-PL" dirty="0"/>
              <a:t>.</a:t>
            </a:r>
          </a:p>
          <a:p>
            <a:pPr>
              <a:buFont typeface="Arial"/>
              <a:buChar char="•"/>
              <a:defRPr/>
            </a:pP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different</a:t>
            </a:r>
            <a:r>
              <a:rPr lang="pl-PL" dirty="0" smtClean="0"/>
              <a:t> </a:t>
            </a:r>
            <a:r>
              <a:rPr lang="pl-PL" dirty="0" err="1"/>
              <a:t>ways</a:t>
            </a:r>
            <a:r>
              <a:rPr lang="pl-PL" dirty="0"/>
              <a:t> of </a:t>
            </a:r>
            <a:r>
              <a:rPr lang="pl-PL" dirty="0" err="1"/>
              <a:t>using</a:t>
            </a:r>
            <a:r>
              <a:rPr lang="pl-PL" dirty="0"/>
              <a:t> the </a:t>
            </a:r>
            <a:r>
              <a:rPr lang="pl-PL" dirty="0" err="1"/>
              <a:t>cloud</a:t>
            </a:r>
            <a:r>
              <a:rPr lang="pl-PL" dirty="0"/>
              <a:t>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l-PL" dirty="0" err="1" smtClean="0"/>
              <a:t>Command</a:t>
            </a:r>
            <a:r>
              <a:rPr lang="pl-PL" dirty="0" smtClean="0"/>
              <a:t> </a:t>
            </a:r>
            <a:r>
              <a:rPr lang="pl-PL" dirty="0" err="1"/>
              <a:t>line</a:t>
            </a:r>
            <a:r>
              <a:rPr lang="pl-PL" dirty="0"/>
              <a:t> (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 smtClean="0"/>
              <a:t>powerful</a:t>
            </a:r>
            <a:r>
              <a:rPr lang="pl-PL" dirty="0" smtClean="0"/>
              <a:t> Unix </a:t>
            </a:r>
            <a:r>
              <a:rPr lang="pl-PL" dirty="0" err="1"/>
              <a:t>box</a:t>
            </a:r>
            <a:r>
              <a:rPr lang="pl-PL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l-PL" dirty="0" smtClean="0"/>
              <a:t>With </a:t>
            </a:r>
            <a:r>
              <a:rPr lang="pl-PL" dirty="0"/>
              <a:t>a web-</a:t>
            </a:r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smtClean="0"/>
              <a:t>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Galaxy</a:t>
            </a:r>
            <a:r>
              <a:rPr lang="pl-PL" dirty="0"/>
              <a:t>): not </a:t>
            </a:r>
            <a:r>
              <a:rPr lang="pl-PL" dirty="0" smtClean="0"/>
              <a:t>in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/>
              <a:t>workshop</a:t>
            </a:r>
            <a:endParaRPr lang="pl-PL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9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Things we have set up: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Loaded data files to an </a:t>
            </a:r>
            <a:r>
              <a:rPr lang="en-US" dirty="0" smtClean="0">
                <a:ea typeface="ＭＳ Ｐゴシック" charset="0"/>
              </a:rPr>
              <a:t>ftp server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We brought up an Ubuntu (Linux) instance, and loaded a whole bunch of software for NGS analysis.</a:t>
            </a:r>
          </a:p>
          <a:p>
            <a:r>
              <a:rPr lang="en-US" dirty="0">
                <a:ea typeface="ＭＳ Ｐゴシック" charset="0"/>
              </a:rPr>
              <a:t>We then cloned this, and made separate instances for everybody in the class. </a:t>
            </a:r>
          </a:p>
          <a:p>
            <a:r>
              <a:rPr lang="en-US" dirty="0">
                <a:ea typeface="ＭＳ Ｐゴシック" charset="0"/>
              </a:rPr>
              <a:t>We’ve simplified the security: you basically all have the same login and file access, and opened ports. In your own world you would be more secure.</a:t>
            </a:r>
          </a:p>
        </p:txBody>
      </p:sp>
    </p:spTree>
    <p:extLst>
      <p:ext uri="{BB962C8B-B14F-4D97-AF65-F5344CB8AC3E}">
        <p14:creationId xmlns:p14="http://schemas.microsoft.com/office/powerpoint/2010/main" val="43669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r>
              <a:rPr lang="en-US" dirty="0" smtClean="0"/>
              <a:t>Amazon AWS </a:t>
            </a:r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https://github.com/griffithlab/rnaseq_tutorial/wiki/Intro-to-AWS-Cloud-</a:t>
            </a:r>
            <a:r>
              <a:rPr lang="en-US" dirty="0" smtClean="0">
                <a:hlinkClick r:id="rId2"/>
              </a:rPr>
              <a:t>Computing</a:t>
            </a:r>
          </a:p>
          <a:p>
            <a:pPr marL="0" indent="0" algn="ctr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://aws.amazon.com/console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38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79512" y="2492896"/>
            <a:ext cx="8839200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Logging into Amazon AWS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0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Opening a ‘terminal session</a:t>
            </a:r>
            <a:r>
              <a:rPr lang="en-US" sz="3200" dirty="0" smtClean="0">
                <a:ea typeface="ＭＳ Ｐゴシック" charset="0"/>
              </a:rPr>
              <a:t>’ on a Mac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189038"/>
            <a:ext cx="2160588" cy="4710112"/>
          </a:xfrm>
          <a:prstGeom prst="rect">
            <a:avLst/>
          </a:prstGeom>
          <a:noFill/>
          <a:ln>
            <a:noFill/>
          </a:ln>
          <a:effectLst>
            <a:outerShdw blurRad="63500" dist="139498" dir="2700000" algn="ctr" rotWithShape="0">
              <a:srgbClr val="333333">
                <a:alpha val="6501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1035050" y="2697163"/>
            <a:ext cx="1279525" cy="731837"/>
          </a:xfrm>
          <a:prstGeom prst="ellipse">
            <a:avLst/>
          </a:prstGeom>
          <a:noFill/>
          <a:ln w="5724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3"/>
          <p:cNvSpPr>
            <a:spLocks noChangeArrowheads="1"/>
          </p:cNvSpPr>
          <p:nvPr/>
        </p:nvSpPr>
        <p:spPr bwMode="auto">
          <a:xfrm>
            <a:off x="1096963" y="4846638"/>
            <a:ext cx="1279525" cy="731837"/>
          </a:xfrm>
          <a:prstGeom prst="ellipse">
            <a:avLst/>
          </a:prstGeom>
          <a:noFill/>
          <a:ln w="5724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 descr="Screen Shot 2015-11-12 at 3.38.49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933056"/>
            <a:ext cx="6283031" cy="2187163"/>
          </a:xfrm>
          <a:prstGeom prst="rect">
            <a:avLst/>
          </a:prstGeom>
        </p:spPr>
      </p:pic>
      <p:sp>
        <p:nvSpPr>
          <p:cNvPr id="12" name="Oval 3"/>
          <p:cNvSpPr>
            <a:spLocks noChangeArrowheads="1"/>
          </p:cNvSpPr>
          <p:nvPr/>
        </p:nvSpPr>
        <p:spPr bwMode="auto">
          <a:xfrm>
            <a:off x="3563888" y="5517232"/>
            <a:ext cx="1279525" cy="731837"/>
          </a:xfrm>
          <a:prstGeom prst="ellipse">
            <a:avLst/>
          </a:prstGeom>
          <a:noFill/>
          <a:ln w="5724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15816" y="1196752"/>
            <a:ext cx="5281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a Finder window</a:t>
            </a:r>
          </a:p>
          <a:p>
            <a:r>
              <a:rPr lang="en-US" dirty="0" smtClean="0"/>
              <a:t>‘Applications’ -&gt; ‘Utilities’ -&gt; ‘Terminal’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331640" y="1988840"/>
            <a:ext cx="2520280" cy="21602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2"/>
          </p:cNvCxnSpPr>
          <p:nvPr/>
        </p:nvCxnSpPr>
        <p:spPr>
          <a:xfrm flipH="1">
            <a:off x="2267744" y="2027749"/>
            <a:ext cx="3288879" cy="96920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979712" y="1916832"/>
            <a:ext cx="5400600" cy="338437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2200" y="3140968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on your dock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flipH="1">
            <a:off x="4427984" y="3602633"/>
            <a:ext cx="3133003" cy="205861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03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/>
          <p:cNvSpPr>
            <a:spLocks noGrp="1"/>
          </p:cNvSpPr>
          <p:nvPr>
            <p:ph type="title"/>
          </p:nvPr>
        </p:nvSpPr>
        <p:spPr>
          <a:xfrm>
            <a:off x="152400" y="-26987"/>
            <a:ext cx="8839200" cy="791691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Add the terminal App to your dock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5895451" cy="414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45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detailed </a:t>
            </a:r>
            <a:r>
              <a:rPr lang="en-US" dirty="0" smtClean="0"/>
              <a:t>tutorial on AWS cloud computing…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https</a:t>
            </a:r>
            <a:r>
              <a:rPr lang="en-US" dirty="0">
                <a:hlinkClick r:id="rId2"/>
              </a:rPr>
              <a:t>://github.com/griffithlab/rnaseq_tutorial/wiki/Intro-to-AWS-Cloud-</a:t>
            </a:r>
            <a:r>
              <a:rPr lang="en-US" dirty="0" smtClean="0">
                <a:hlinkClick r:id="rId2"/>
              </a:rPr>
              <a:t>Computing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02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your instance…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instructions on the wiki ????</a:t>
            </a:r>
          </a:p>
          <a:p>
            <a:r>
              <a:rPr lang="en-US" dirty="0" smtClean="0"/>
              <a:t>Once created, return here for instructions on how to log in 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2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Creating a working </a:t>
            </a:r>
            <a:r>
              <a:rPr lang="en-US" sz="3200" dirty="0" smtClean="0">
                <a:ea typeface="ＭＳ Ｐゴシック" charset="0"/>
              </a:rPr>
              <a:t>directory on your Mac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3" name="Picture 2" descr="Screen Shot 2015-06-01 at 6.16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8532440" cy="43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10242" name="Picture 4" descr="TGI_logo_V_2color_beve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5" t="30911" r="32492" b="27831"/>
          <a:stretch>
            <a:fillRect/>
          </a:stretch>
        </p:blipFill>
        <p:spPr bwMode="auto">
          <a:xfrm>
            <a:off x="6588125" y="3744913"/>
            <a:ext cx="2181225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/>
          <p:cNvSpPr txBox="1">
            <a:spLocks/>
          </p:cNvSpPr>
          <p:nvPr/>
        </p:nvSpPr>
        <p:spPr bwMode="auto">
          <a:xfrm>
            <a:off x="2943225" y="54868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cloud computing</a:t>
            </a:r>
            <a:endParaRPr lang="en-US" sz="18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54897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atin typeface="Calibri"/>
                <a:ea typeface="+mj-ea"/>
                <a:cs typeface="Calibri"/>
              </a:rPr>
              <a:t>Malachi </a:t>
            </a:r>
            <a:r>
              <a:rPr lang="en-US" sz="1600" dirty="0" smtClean="0">
                <a:latin typeface="Calibri"/>
                <a:ea typeface="+mj-ea"/>
                <a:cs typeface="Calibri"/>
              </a:rPr>
              <a:t>Griffith</a:t>
            </a:r>
            <a:r>
              <a:rPr lang="en-US" sz="1600" dirty="0">
                <a:latin typeface="Calibri"/>
                <a:ea typeface="+mj-ea"/>
                <a:cs typeface="Calibri"/>
              </a:rPr>
              <a:t> </a:t>
            </a:r>
            <a:r>
              <a:rPr lang="en-US" sz="1600" dirty="0" smtClean="0">
                <a:latin typeface="Calibri"/>
                <a:ea typeface="+mj-ea"/>
                <a:cs typeface="Calibri"/>
              </a:rPr>
              <a:t>&amp; </a:t>
            </a:r>
            <a:r>
              <a:rPr lang="en-US" sz="1600" dirty="0" smtClean="0">
                <a:latin typeface="Calibri"/>
                <a:ea typeface="+mj-ea"/>
                <a:cs typeface="Calibri"/>
              </a:rPr>
              <a:t>Obi Griffith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Advanced Sequencing Technologies &amp; Applications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November </a:t>
            </a:r>
            <a:r>
              <a:rPr lang="en-US" sz="14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10 - 22, 2015</a:t>
            </a:r>
            <a:endParaRPr lang="en-US" sz="1400" dirty="0" smtClean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ea typeface="+mn-ea"/>
              <a:cs typeface="Calibri"/>
            </a:endParaRPr>
          </a:p>
        </p:txBody>
      </p:sp>
      <p:pic>
        <p:nvPicPr>
          <p:cNvPr id="2" name="Picture 1" descr="DataCent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08920"/>
            <a:ext cx="5737848" cy="382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6-01 at 6.21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05064"/>
            <a:ext cx="5256584" cy="2173045"/>
          </a:xfrm>
          <a:prstGeom prst="rect">
            <a:avLst/>
          </a:prstGeom>
        </p:spPr>
      </p:pic>
      <p:pic>
        <p:nvPicPr>
          <p:cNvPr id="5" name="Picture 4" descr="Screen Shot 2015-06-01 at 6.13.4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74"/>
          <a:stretch/>
        </p:blipFill>
        <p:spPr>
          <a:xfrm>
            <a:off x="323528" y="908720"/>
            <a:ext cx="8352928" cy="1300310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2411760" y="2924944"/>
            <a:ext cx="1439863" cy="792162"/>
          </a:xfrm>
          <a:prstGeom prst="borderCallout2">
            <a:avLst>
              <a:gd name="adj1" fmla="val 51107"/>
              <a:gd name="adj2" fmla="val 99297"/>
              <a:gd name="adj3" fmla="val -17069"/>
              <a:gd name="adj4" fmla="val 139231"/>
              <a:gd name="adj5" fmla="val -123815"/>
              <a:gd name="adj6" fmla="val 1431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On Mac: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Control+ </a:t>
            </a:r>
          </a:p>
        </p:txBody>
      </p:sp>
      <p:sp>
        <p:nvSpPr>
          <p:cNvPr id="27653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Obtaining your AWS ‘key’ </a:t>
            </a:r>
            <a:r>
              <a:rPr lang="en-US" sz="3200" dirty="0" smtClean="0">
                <a:ea typeface="ＭＳ Ｐゴシック" charset="0"/>
              </a:rPr>
              <a:t>file</a:t>
            </a:r>
            <a:endParaRPr lang="en-US" sz="3200" dirty="0">
              <a:ea typeface="ＭＳ Ｐゴシック" charset="0"/>
            </a:endParaRPr>
          </a:p>
        </p:txBody>
      </p:sp>
      <p:sp>
        <p:nvSpPr>
          <p:cNvPr id="7" name="Line Callout 2 6"/>
          <p:cNvSpPr/>
          <p:nvPr/>
        </p:nvSpPr>
        <p:spPr>
          <a:xfrm>
            <a:off x="6084168" y="2924944"/>
            <a:ext cx="1439863" cy="792162"/>
          </a:xfrm>
          <a:prstGeom prst="borderCallout2">
            <a:avLst>
              <a:gd name="adj1" fmla="val 51107"/>
              <a:gd name="adj2" fmla="val -666"/>
              <a:gd name="adj3" fmla="val -60793"/>
              <a:gd name="adj4" fmla="val -19534"/>
              <a:gd name="adj5" fmla="val -95637"/>
              <a:gd name="adj6" fmla="val -5891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On </a:t>
            </a:r>
            <a:r>
              <a:rPr lang="en-US" dirty="0" smtClean="0">
                <a:latin typeface="Calibri"/>
                <a:cs typeface="Calibri"/>
              </a:rPr>
              <a:t>Windows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2" y="4077072"/>
            <a:ext cx="295232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Save key file to your new ‘</a:t>
            </a:r>
            <a:r>
              <a:rPr lang="en-US" b="1" dirty="0" err="1" smtClean="0"/>
              <a:t>cbw</a:t>
            </a:r>
            <a:r>
              <a:rPr lang="en-US" b="1" dirty="0" smtClean="0"/>
              <a:t>’ directory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039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>
                <a:ea typeface="ＭＳ Ｐゴシック" charset="0"/>
              </a:rPr>
              <a:t>Viewing the ‘key’ file once downloaded</a:t>
            </a:r>
          </a:p>
        </p:txBody>
      </p:sp>
      <p:pic>
        <p:nvPicPr>
          <p:cNvPr id="3" name="Picture 2" descr="Screen Shot 2015-06-01 at 6.2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764704"/>
            <a:ext cx="687848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4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1052513"/>
            <a:ext cx="8839200" cy="51847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 (long listing)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err="1"/>
              <a:t>drwx</a:t>
            </a:r>
            <a:r>
              <a:rPr lang="en-US" sz="1800" dirty="0"/>
              <a:t>------+ 67 francis  staff  2278 22 May 21:25 ../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-</a:t>
            </a:r>
            <a:r>
              <a:rPr lang="en-US" sz="1800" dirty="0" err="1"/>
              <a:t>rw</a:t>
            </a:r>
            <a:r>
              <a:rPr lang="en-US" sz="1800" dirty="0"/>
              <a:t>-r--r--@  1 francis  staff  1696 22 May 21:31 </a:t>
            </a:r>
            <a:r>
              <a:rPr lang="en-US" sz="1800" dirty="0" err="1" smtClean="0"/>
              <a:t>CBW.pem</a:t>
            </a:r>
            <a:endParaRPr lang="en-US" sz="1800" dirty="0" smtClean="0"/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 </a:t>
            </a:r>
            <a:r>
              <a:rPr lang="en-US" sz="1800" dirty="0" err="1" smtClean="0"/>
              <a:t>rwx</a:t>
            </a:r>
            <a:r>
              <a:rPr lang="en-US" sz="1800" dirty="0" smtClean="0"/>
              <a:t> : owner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sz="1800" dirty="0" err="1" smtClean="0"/>
              <a:t>rwx</a:t>
            </a:r>
            <a:r>
              <a:rPr lang="en-US" sz="1800" dirty="0" smtClean="0"/>
              <a:t> : group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   </a:t>
            </a:r>
            <a:r>
              <a:rPr lang="en-US" sz="1800" dirty="0" err="1" smtClean="0"/>
              <a:t>rwx</a:t>
            </a:r>
            <a:r>
              <a:rPr lang="en-US" sz="1800" dirty="0" smtClean="0"/>
              <a:t>: world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r read    (4)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w write   (2)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x execute (1)</a:t>
            </a:r>
          </a:p>
          <a:p>
            <a:pPr marL="0" indent="0">
              <a:buFont typeface="Arial" charset="0"/>
              <a:buNone/>
              <a:defRPr/>
            </a:pP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Which ever way you add these 3 numbers, you know which integers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were used (6 is always 4+2, 5 is 4+1, 4 is by itself, 0 is none of them </a:t>
            </a:r>
            <a:r>
              <a:rPr lang="en-US" sz="1800" dirty="0" err="1" smtClean="0"/>
              <a:t>etc</a:t>
            </a:r>
            <a:r>
              <a:rPr lang="en-US" sz="1800" dirty="0" smtClean="0"/>
              <a:t> …)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So, when you have:</a:t>
            </a: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r>
              <a:rPr lang="en-US" sz="1800" b="1" dirty="0" err="1">
                <a:solidFill>
                  <a:srgbClr val="800000"/>
                </a:solidFill>
              </a:rPr>
              <a:t>c</a:t>
            </a:r>
            <a:r>
              <a:rPr lang="en-US" sz="1800" b="1" dirty="0" err="1" smtClean="0">
                <a:solidFill>
                  <a:srgbClr val="800000"/>
                </a:solidFill>
              </a:rPr>
              <a:t>hmod</a:t>
            </a:r>
            <a:r>
              <a:rPr lang="en-US" sz="1800" b="1" dirty="0" smtClean="0">
                <a:solidFill>
                  <a:srgbClr val="800000"/>
                </a:solidFill>
              </a:rPr>
              <a:t> 600 &lt;file name&gt;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It is “</a:t>
            </a:r>
            <a:r>
              <a:rPr lang="en-US" sz="1800" dirty="0" err="1" smtClean="0"/>
              <a:t>rw</a:t>
            </a:r>
            <a:r>
              <a:rPr lang="en-US" sz="1800" dirty="0" smtClean="0"/>
              <a:t>” for the the file owner </a:t>
            </a:r>
            <a:r>
              <a:rPr lang="en-US" sz="1800" b="1" dirty="0" smtClean="0"/>
              <a:t>only</a:t>
            </a:r>
            <a:r>
              <a:rPr lang="en-US" sz="1800" dirty="0" smtClean="0"/>
              <a:t> </a:t>
            </a: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107950" y="44450"/>
            <a:ext cx="8839200" cy="8636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Changing file permissions of your ‘key’ </a:t>
            </a:r>
            <a:r>
              <a:rPr lang="en-US" sz="3200" dirty="0" smtClean="0">
                <a:ea typeface="ＭＳ Ｐゴシック" charset="0"/>
              </a:rPr>
              <a:t>file </a:t>
            </a:r>
            <a:br>
              <a:rPr lang="en-US" sz="3200" dirty="0" smtClean="0">
                <a:ea typeface="ＭＳ Ｐゴシック" charset="0"/>
              </a:rPr>
            </a:br>
            <a:r>
              <a:rPr lang="en-US" sz="3200" dirty="0" smtClean="0">
                <a:ea typeface="ＭＳ Ｐゴシック" charset="0"/>
              </a:rPr>
              <a:t>(Mac/Linux)</a:t>
            </a:r>
            <a:endParaRPr lang="en-US" sz="32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4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/>
          <p:cNvSpPr>
            <a:spLocks noGrp="1"/>
          </p:cNvSpPr>
          <p:nvPr>
            <p:ph type="title"/>
          </p:nvPr>
        </p:nvSpPr>
        <p:spPr>
          <a:xfrm>
            <a:off x="152400" y="-26987"/>
            <a:ext cx="8839200" cy="79169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Logging </a:t>
            </a:r>
            <a:r>
              <a:rPr lang="en-US" dirty="0" smtClean="0">
                <a:ea typeface="ＭＳ Ｐゴシック" charset="0"/>
              </a:rPr>
              <a:t>into AWS</a:t>
            </a:r>
            <a:endParaRPr lang="en-US" dirty="0">
              <a:ea typeface="ＭＳ Ｐゴシック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457200" y="1028378"/>
            <a:ext cx="22066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b="1" dirty="0"/>
              <a:t>Mac/Linux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41325" y="2132931"/>
            <a:ext cx="328295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CA" sz="2000" smtClean="0"/>
              <a:t>ssh -i CBWNY.pem ubuntu@cbw#.dyndns.info 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368425" y="2853656"/>
            <a:ext cx="2160588" cy="1587"/>
          </a:xfrm>
          <a:prstGeom prst="line">
            <a:avLst/>
          </a:prstGeom>
          <a:noFill/>
          <a:ln w="381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46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/>
          <p:cNvSpPr>
            <a:spLocks noGrp="1"/>
          </p:cNvSpPr>
          <p:nvPr>
            <p:ph type="title"/>
          </p:nvPr>
        </p:nvSpPr>
        <p:spPr>
          <a:xfrm>
            <a:off x="152400" y="117029"/>
            <a:ext cx="8839200" cy="79169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Copying files from AWS to your </a:t>
            </a:r>
            <a:r>
              <a:rPr lang="en-US" sz="3200" dirty="0" smtClean="0">
                <a:ea typeface="ＭＳ Ｐゴシック" charset="0"/>
              </a:rPr>
              <a:t>computer</a:t>
            </a:r>
            <a:br>
              <a:rPr lang="en-US" sz="3200" dirty="0" smtClean="0">
                <a:ea typeface="ＭＳ Ｐゴシック" charset="0"/>
              </a:rPr>
            </a:br>
            <a:r>
              <a:rPr lang="en-US" sz="3200" dirty="0" smtClean="0">
                <a:ea typeface="ＭＳ Ｐゴシック" charset="0"/>
              </a:rPr>
              <a:t>(using a web browser)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25550"/>
            <a:ext cx="769620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43808" y="5775647"/>
            <a:ext cx="3418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cbw</a:t>
            </a:r>
            <a:r>
              <a:rPr lang="en-US" dirty="0"/>
              <a:t>#.</a:t>
            </a:r>
            <a:r>
              <a:rPr lang="en-US" dirty="0" err="1"/>
              <a:t>dyndns.info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298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01 at 6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8827821" cy="3284103"/>
          </a:xfrm>
          <a:prstGeom prst="rect">
            <a:avLst/>
          </a:prstGeom>
        </p:spPr>
      </p:pic>
      <p:sp>
        <p:nvSpPr>
          <p:cNvPr id="31746" name="Title 2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Copying files from AWS to your </a:t>
            </a:r>
            <a:r>
              <a:rPr lang="en-US" sz="3200" dirty="0" smtClean="0">
                <a:ea typeface="ＭＳ Ｐゴシック" charset="0"/>
              </a:rPr>
              <a:t>computer</a:t>
            </a:r>
            <a:br>
              <a:rPr lang="en-US" sz="3200" dirty="0" smtClean="0">
                <a:ea typeface="ＭＳ Ｐゴシック" charset="0"/>
              </a:rPr>
            </a:br>
            <a:r>
              <a:rPr lang="en-US" sz="3200" dirty="0" smtClean="0">
                <a:ea typeface="ＭＳ Ｐゴシック" charset="0"/>
              </a:rPr>
              <a:t>(at the command line)</a:t>
            </a:r>
            <a:endParaRPr lang="en-US" sz="3200" dirty="0">
              <a:ea typeface="ＭＳ Ｐゴシック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67544" y="3429000"/>
            <a:ext cx="504825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51720" y="3429000"/>
            <a:ext cx="2592288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87624" y="3429000"/>
            <a:ext cx="648072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44008" y="3357563"/>
            <a:ext cx="144462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099945" y="3429000"/>
            <a:ext cx="144463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788024" y="3429000"/>
            <a:ext cx="3168352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5536" y="4869160"/>
            <a:ext cx="2664296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99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So, at this point: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7244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Your </a:t>
            </a:r>
            <a:r>
              <a:rPr lang="en-US" dirty="0" smtClean="0">
                <a:ea typeface="ＭＳ Ｐゴシック" charset="0"/>
              </a:rPr>
              <a:t>Mac desktop is </a:t>
            </a:r>
            <a:r>
              <a:rPr lang="en-US" dirty="0">
                <a:ea typeface="ＭＳ Ｐゴシック" charset="0"/>
              </a:rPr>
              <a:t>ready for the workshop</a:t>
            </a:r>
          </a:p>
          <a:p>
            <a:r>
              <a:rPr lang="en-US" dirty="0">
                <a:ea typeface="ＭＳ Ｐゴシック" charset="0"/>
              </a:rPr>
              <a:t>If it is not, you know where to get the information you need</a:t>
            </a:r>
          </a:p>
          <a:p>
            <a:r>
              <a:rPr lang="en-US" dirty="0" smtClean="0">
                <a:ea typeface="ＭＳ Ｐゴシック" charset="0"/>
              </a:rPr>
              <a:t>You </a:t>
            </a:r>
            <a:r>
              <a:rPr lang="en-US" dirty="0">
                <a:ea typeface="ＭＳ Ｐゴシック" charset="0"/>
              </a:rPr>
              <a:t>know how to login to AWS</a:t>
            </a:r>
          </a:p>
          <a:p>
            <a:r>
              <a:rPr lang="en-US" dirty="0" smtClean="0">
                <a:ea typeface="ＭＳ Ｐゴシック" charset="0"/>
              </a:rPr>
              <a:t>The next step is to login to your </a:t>
            </a:r>
            <a:r>
              <a:rPr lang="en-US" dirty="0" err="1" smtClean="0">
                <a:ea typeface="ＭＳ Ｐゴシック" charset="0"/>
              </a:rPr>
              <a:t>linux</a:t>
            </a:r>
            <a:r>
              <a:rPr lang="en-US" dirty="0" smtClean="0">
                <a:ea typeface="ＭＳ Ｐゴシック" charset="0"/>
              </a:rPr>
              <a:t> machine on AWS and learn the basics of a </a:t>
            </a:r>
            <a:r>
              <a:rPr lang="en-US" dirty="0" err="1" smtClean="0">
                <a:ea typeface="ＭＳ Ｐゴシック" charset="0"/>
              </a:rPr>
              <a:t>linux</a:t>
            </a:r>
            <a:r>
              <a:rPr lang="en-US" dirty="0" smtClean="0">
                <a:ea typeface="ＭＳ Ｐゴシック" charset="0"/>
              </a:rPr>
              <a:t> command line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13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>
                <a:latin typeface="Calibri" charset="0"/>
                <a:ea typeface="ＭＳ Ｐゴシック" charset="0"/>
              </a:rPr>
              <a:t>Break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Introduction to cloud computing concepts</a:t>
            </a:r>
          </a:p>
          <a:p>
            <a:r>
              <a:rPr lang="en-US" dirty="0">
                <a:ea typeface="ＭＳ Ｐゴシック" charset="0"/>
              </a:rPr>
              <a:t>Introduction to cloud computing providers</a:t>
            </a:r>
          </a:p>
          <a:p>
            <a:r>
              <a:rPr lang="en-US" dirty="0">
                <a:ea typeface="ＭＳ Ｐゴシック" charset="0"/>
              </a:rPr>
              <a:t>Use the Amazon EC2 console to create an instance for each student</a:t>
            </a:r>
          </a:p>
          <a:p>
            <a:pPr lvl="1"/>
            <a:r>
              <a:rPr lang="en-US" dirty="0">
                <a:ea typeface="ＭＳ Ｐゴシック" charset="0"/>
              </a:rPr>
              <a:t>Will be used for many hands-on tutorials throughout the course</a:t>
            </a:r>
          </a:p>
          <a:p>
            <a:r>
              <a:rPr lang="en-US" dirty="0">
                <a:ea typeface="ＭＳ Ｐゴシック" charset="0"/>
              </a:rPr>
              <a:t>How to log into your cloud instance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-26988"/>
            <a:ext cx="9144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942975" y="1201738"/>
            <a:ext cx="6856413" cy="4945062"/>
          </a:xfrm>
          <a:custGeom>
            <a:avLst/>
            <a:gdLst>
              <a:gd name="T0" fmla="*/ 2147483647 w 4761"/>
              <a:gd name="T1" fmla="*/ 2147483647 h 3433"/>
              <a:gd name="T2" fmla="*/ 0 w 4761"/>
              <a:gd name="T3" fmla="*/ 2147483647 h 3433"/>
              <a:gd name="T4" fmla="*/ 0 w 4761"/>
              <a:gd name="T5" fmla="*/ 0 h 3433"/>
              <a:gd name="T6" fmla="*/ 2147483647 w 4761"/>
              <a:gd name="T7" fmla="*/ 0 h 3433"/>
              <a:gd name="T8" fmla="*/ 2147483647 w 4761"/>
              <a:gd name="T9" fmla="*/ 2147483647 h 3433"/>
              <a:gd name="T10" fmla="*/ 2147483647 w 4761"/>
              <a:gd name="T11" fmla="*/ 2147483647 h 34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61"/>
              <a:gd name="T19" fmla="*/ 0 h 3433"/>
              <a:gd name="T20" fmla="*/ 4761 w 4761"/>
              <a:gd name="T21" fmla="*/ 3433 h 34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61" h="3433">
                <a:moveTo>
                  <a:pt x="2380" y="3433"/>
                </a:moveTo>
                <a:lnTo>
                  <a:pt x="0" y="3433"/>
                </a:lnTo>
                <a:lnTo>
                  <a:pt x="0" y="0"/>
                </a:lnTo>
                <a:lnTo>
                  <a:pt x="4761" y="0"/>
                </a:lnTo>
                <a:lnTo>
                  <a:pt x="4761" y="3433"/>
                </a:lnTo>
                <a:lnTo>
                  <a:pt x="2380" y="3433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942975" y="6146800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942975" y="5438775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942975" y="473868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942975" y="40290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942975" y="33210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942975" y="26130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H="1">
            <a:off x="942975" y="19113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>
            <a:off x="942975" y="12017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H="1">
            <a:off x="942975" y="58261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H="1">
            <a:off x="942975" y="56769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H="1">
            <a:off x="942975" y="558006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flipH="1">
            <a:off x="942975" y="54991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H="1">
            <a:off x="942975" y="51260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H="1">
            <a:off x="942975" y="49688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H="1">
            <a:off x="942975" y="48720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H="1">
            <a:off x="942975" y="47974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H="1">
            <a:off x="942975" y="44164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 flipH="1">
            <a:off x="942975" y="42672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H="1">
            <a:off x="942975" y="41640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>
            <a:off x="942975" y="40878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H="1">
            <a:off x="942975" y="37084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H="1">
            <a:off x="942975" y="35591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 flipH="1">
            <a:off x="942975" y="34623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H="1">
            <a:off x="942975" y="337978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 flipH="1">
            <a:off x="942975" y="30067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 flipH="1">
            <a:off x="942975" y="28511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" name="Line 33"/>
          <p:cNvSpPr>
            <a:spLocks noChangeShapeType="1"/>
          </p:cNvSpPr>
          <p:nvPr/>
        </p:nvSpPr>
        <p:spPr bwMode="auto">
          <a:xfrm flipH="1">
            <a:off x="942975" y="27543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3" name="Line 34"/>
          <p:cNvSpPr>
            <a:spLocks noChangeShapeType="1"/>
          </p:cNvSpPr>
          <p:nvPr/>
        </p:nvSpPr>
        <p:spPr bwMode="auto">
          <a:xfrm flipH="1">
            <a:off x="942975" y="26781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" name="Line 35"/>
          <p:cNvSpPr>
            <a:spLocks noChangeShapeType="1"/>
          </p:cNvSpPr>
          <p:nvPr/>
        </p:nvSpPr>
        <p:spPr bwMode="auto">
          <a:xfrm flipH="1">
            <a:off x="942975" y="22987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" name="Line 36"/>
          <p:cNvSpPr>
            <a:spLocks noChangeShapeType="1"/>
          </p:cNvSpPr>
          <p:nvPr/>
        </p:nvSpPr>
        <p:spPr bwMode="auto">
          <a:xfrm flipH="1">
            <a:off x="942975" y="21494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H="1">
            <a:off x="942975" y="20447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H="1">
            <a:off x="942975" y="1971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H="1">
            <a:off x="942975" y="1590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H="1">
            <a:off x="942975" y="14414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H="1">
            <a:off x="942975" y="1336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H="1">
            <a:off x="942975" y="12636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2" name="Rectangle 43"/>
          <p:cNvSpPr>
            <a:spLocks noChangeArrowheads="1"/>
          </p:cNvSpPr>
          <p:nvPr/>
        </p:nvSpPr>
        <p:spPr bwMode="auto">
          <a:xfrm>
            <a:off x="80486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3" name="Rectangle 45"/>
          <p:cNvSpPr>
            <a:spLocks noChangeArrowheads="1"/>
          </p:cNvSpPr>
          <p:nvPr/>
        </p:nvSpPr>
        <p:spPr bwMode="auto">
          <a:xfrm>
            <a:off x="14303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1992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4" name="Rectangle 47"/>
          <p:cNvSpPr>
            <a:spLocks noChangeArrowheads="1"/>
          </p:cNvSpPr>
          <p:nvPr/>
        </p:nvSpPr>
        <p:spPr bwMode="auto">
          <a:xfrm>
            <a:off x="2038350" y="626268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1994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5" name="Rectangle 49"/>
          <p:cNvSpPr>
            <a:spLocks noChangeArrowheads="1"/>
          </p:cNvSpPr>
          <p:nvPr/>
        </p:nvSpPr>
        <p:spPr bwMode="auto">
          <a:xfrm>
            <a:off x="2679700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1996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6" name="Rectangle 51"/>
          <p:cNvSpPr>
            <a:spLocks noChangeArrowheads="1"/>
          </p:cNvSpPr>
          <p:nvPr/>
        </p:nvSpPr>
        <p:spPr bwMode="auto">
          <a:xfrm>
            <a:off x="330358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1998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7" name="Rectangle 53"/>
          <p:cNvSpPr>
            <a:spLocks noChangeArrowheads="1"/>
          </p:cNvSpPr>
          <p:nvPr/>
        </p:nvSpPr>
        <p:spPr bwMode="auto">
          <a:xfrm>
            <a:off x="389731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8" name="Rectangle 55"/>
          <p:cNvSpPr>
            <a:spLocks noChangeArrowheads="1"/>
          </p:cNvSpPr>
          <p:nvPr/>
        </p:nvSpPr>
        <p:spPr bwMode="auto">
          <a:xfrm>
            <a:off x="452278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2003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9" name="Rectangle 57"/>
          <p:cNvSpPr>
            <a:spLocks noChangeArrowheads="1"/>
          </p:cNvSpPr>
          <p:nvPr/>
        </p:nvSpPr>
        <p:spPr bwMode="auto">
          <a:xfrm>
            <a:off x="514826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2004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0" name="Rectangle 59"/>
          <p:cNvSpPr>
            <a:spLocks noChangeArrowheads="1"/>
          </p:cNvSpPr>
          <p:nvPr/>
        </p:nvSpPr>
        <p:spPr bwMode="auto">
          <a:xfrm>
            <a:off x="57737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2006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1" name="Rectangle 61"/>
          <p:cNvSpPr>
            <a:spLocks noChangeArrowheads="1"/>
          </p:cNvSpPr>
          <p:nvPr/>
        </p:nvSpPr>
        <p:spPr bwMode="auto">
          <a:xfrm>
            <a:off x="63960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2008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2" name="Rectangle 62"/>
          <p:cNvSpPr>
            <a:spLocks noChangeArrowheads="1"/>
          </p:cNvSpPr>
          <p:nvPr/>
        </p:nvSpPr>
        <p:spPr bwMode="auto">
          <a:xfrm>
            <a:off x="6816725" y="6243638"/>
            <a:ext cx="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" name="Rectangle 63"/>
          <p:cNvSpPr>
            <a:spLocks noChangeArrowheads="1"/>
          </p:cNvSpPr>
          <p:nvPr/>
        </p:nvSpPr>
        <p:spPr bwMode="auto">
          <a:xfrm>
            <a:off x="7013575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2010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4" name="Rectangle 65"/>
          <p:cNvSpPr>
            <a:spLocks noChangeArrowheads="1"/>
          </p:cNvSpPr>
          <p:nvPr/>
        </p:nvSpPr>
        <p:spPr bwMode="auto">
          <a:xfrm>
            <a:off x="7639050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2012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5" name="Line 67"/>
          <p:cNvSpPr>
            <a:spLocks noChangeShapeType="1"/>
          </p:cNvSpPr>
          <p:nvPr/>
        </p:nvSpPr>
        <p:spPr bwMode="auto">
          <a:xfrm flipV="1">
            <a:off x="125571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6" name="Line 68"/>
          <p:cNvSpPr>
            <a:spLocks noChangeShapeType="1"/>
          </p:cNvSpPr>
          <p:nvPr/>
        </p:nvSpPr>
        <p:spPr bwMode="auto">
          <a:xfrm flipV="1">
            <a:off x="15684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" name="Line 69"/>
          <p:cNvSpPr>
            <a:spLocks noChangeShapeType="1"/>
          </p:cNvSpPr>
          <p:nvPr/>
        </p:nvSpPr>
        <p:spPr bwMode="auto">
          <a:xfrm flipV="1">
            <a:off x="18811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0"/>
          <p:cNvSpPr>
            <a:spLocks noChangeShapeType="1"/>
          </p:cNvSpPr>
          <p:nvPr/>
        </p:nvSpPr>
        <p:spPr bwMode="auto">
          <a:xfrm flipV="1">
            <a:off x="21923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9" name="Line 71"/>
          <p:cNvSpPr>
            <a:spLocks noChangeShapeType="1"/>
          </p:cNvSpPr>
          <p:nvPr/>
        </p:nvSpPr>
        <p:spPr bwMode="auto">
          <a:xfrm flipV="1">
            <a:off x="25034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0" name="Line 72"/>
          <p:cNvSpPr>
            <a:spLocks noChangeShapeType="1"/>
          </p:cNvSpPr>
          <p:nvPr/>
        </p:nvSpPr>
        <p:spPr bwMode="auto">
          <a:xfrm flipV="1">
            <a:off x="281622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1" name="Line 73"/>
          <p:cNvSpPr>
            <a:spLocks noChangeShapeType="1"/>
          </p:cNvSpPr>
          <p:nvPr/>
        </p:nvSpPr>
        <p:spPr bwMode="auto">
          <a:xfrm flipV="1">
            <a:off x="312896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2" name="Line 74"/>
          <p:cNvSpPr>
            <a:spLocks noChangeShapeType="1"/>
          </p:cNvSpPr>
          <p:nvPr/>
        </p:nvSpPr>
        <p:spPr bwMode="auto">
          <a:xfrm flipV="1">
            <a:off x="344170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3" name="Line 75"/>
          <p:cNvSpPr>
            <a:spLocks noChangeShapeType="1"/>
          </p:cNvSpPr>
          <p:nvPr/>
        </p:nvSpPr>
        <p:spPr bwMode="auto">
          <a:xfrm flipV="1">
            <a:off x="37544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4" name="Line 76"/>
          <p:cNvSpPr>
            <a:spLocks noChangeShapeType="1"/>
          </p:cNvSpPr>
          <p:nvPr/>
        </p:nvSpPr>
        <p:spPr bwMode="auto">
          <a:xfrm flipV="1">
            <a:off x="40576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5" name="Line 77"/>
          <p:cNvSpPr>
            <a:spLocks noChangeShapeType="1"/>
          </p:cNvSpPr>
          <p:nvPr/>
        </p:nvSpPr>
        <p:spPr bwMode="auto">
          <a:xfrm flipV="1">
            <a:off x="43703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6" name="Line 78"/>
          <p:cNvSpPr>
            <a:spLocks noChangeShapeType="1"/>
          </p:cNvSpPr>
          <p:nvPr/>
        </p:nvSpPr>
        <p:spPr bwMode="auto">
          <a:xfrm flipV="1">
            <a:off x="468312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7" name="Line 79"/>
          <p:cNvSpPr>
            <a:spLocks noChangeShapeType="1"/>
          </p:cNvSpPr>
          <p:nvPr/>
        </p:nvSpPr>
        <p:spPr bwMode="auto">
          <a:xfrm flipV="1">
            <a:off x="499586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" name="Line 80"/>
          <p:cNvSpPr>
            <a:spLocks noChangeShapeType="1"/>
          </p:cNvSpPr>
          <p:nvPr/>
        </p:nvSpPr>
        <p:spPr bwMode="auto">
          <a:xfrm flipV="1">
            <a:off x="530860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9" name="Line 81"/>
          <p:cNvSpPr>
            <a:spLocks noChangeShapeType="1"/>
          </p:cNvSpPr>
          <p:nvPr/>
        </p:nvSpPr>
        <p:spPr bwMode="auto">
          <a:xfrm flipV="1">
            <a:off x="56197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0" name="Line 82"/>
          <p:cNvSpPr>
            <a:spLocks noChangeShapeType="1"/>
          </p:cNvSpPr>
          <p:nvPr/>
        </p:nvSpPr>
        <p:spPr bwMode="auto">
          <a:xfrm flipV="1">
            <a:off x="59324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1" name="Line 83"/>
          <p:cNvSpPr>
            <a:spLocks noChangeShapeType="1"/>
          </p:cNvSpPr>
          <p:nvPr/>
        </p:nvSpPr>
        <p:spPr bwMode="auto">
          <a:xfrm flipV="1">
            <a:off x="62436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2" name="Line 84"/>
          <p:cNvSpPr>
            <a:spLocks noChangeShapeType="1"/>
          </p:cNvSpPr>
          <p:nvPr/>
        </p:nvSpPr>
        <p:spPr bwMode="auto">
          <a:xfrm flipV="1">
            <a:off x="655637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3" name="Line 85"/>
          <p:cNvSpPr>
            <a:spLocks noChangeShapeType="1"/>
          </p:cNvSpPr>
          <p:nvPr/>
        </p:nvSpPr>
        <p:spPr bwMode="auto">
          <a:xfrm flipV="1">
            <a:off x="686117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4" name="Line 86"/>
          <p:cNvSpPr>
            <a:spLocks noChangeShapeType="1"/>
          </p:cNvSpPr>
          <p:nvPr/>
        </p:nvSpPr>
        <p:spPr bwMode="auto">
          <a:xfrm flipV="1">
            <a:off x="717391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5" name="Line 87"/>
          <p:cNvSpPr>
            <a:spLocks noChangeShapeType="1"/>
          </p:cNvSpPr>
          <p:nvPr/>
        </p:nvSpPr>
        <p:spPr bwMode="auto">
          <a:xfrm flipV="1">
            <a:off x="74866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6" name="Line 88"/>
          <p:cNvSpPr>
            <a:spLocks noChangeShapeType="1"/>
          </p:cNvSpPr>
          <p:nvPr/>
        </p:nvSpPr>
        <p:spPr bwMode="auto">
          <a:xfrm flipV="1">
            <a:off x="77993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" name="Line 89"/>
          <p:cNvSpPr>
            <a:spLocks noChangeShapeType="1"/>
          </p:cNvSpPr>
          <p:nvPr/>
        </p:nvSpPr>
        <p:spPr bwMode="auto">
          <a:xfrm>
            <a:off x="942975" y="6146800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8" name="Line 90"/>
          <p:cNvSpPr>
            <a:spLocks noChangeShapeType="1"/>
          </p:cNvSpPr>
          <p:nvPr/>
        </p:nvSpPr>
        <p:spPr bwMode="auto">
          <a:xfrm>
            <a:off x="942975" y="54387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9" name="Rectangle 91"/>
          <p:cNvSpPr>
            <a:spLocks noChangeArrowheads="1"/>
          </p:cNvSpPr>
          <p:nvPr/>
        </p:nvSpPr>
        <p:spPr bwMode="auto">
          <a:xfrm>
            <a:off x="762000" y="6083300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0" name="Rectangle 92"/>
          <p:cNvSpPr>
            <a:spLocks noChangeArrowheads="1"/>
          </p:cNvSpPr>
          <p:nvPr/>
        </p:nvSpPr>
        <p:spPr bwMode="auto">
          <a:xfrm>
            <a:off x="762000" y="5375275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1" name="Rectangle 93"/>
          <p:cNvSpPr>
            <a:spLocks noChangeArrowheads="1"/>
          </p:cNvSpPr>
          <p:nvPr/>
        </p:nvSpPr>
        <p:spPr bwMode="auto">
          <a:xfrm>
            <a:off x="685800" y="4675188"/>
            <a:ext cx="1429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2" name="Rectangle 94"/>
          <p:cNvSpPr>
            <a:spLocks noChangeArrowheads="1"/>
          </p:cNvSpPr>
          <p:nvPr/>
        </p:nvSpPr>
        <p:spPr bwMode="auto">
          <a:xfrm>
            <a:off x="609600" y="3965575"/>
            <a:ext cx="21448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3" name="Rectangle 95"/>
          <p:cNvSpPr>
            <a:spLocks noChangeArrowheads="1"/>
          </p:cNvSpPr>
          <p:nvPr/>
        </p:nvSpPr>
        <p:spPr bwMode="auto">
          <a:xfrm>
            <a:off x="493713" y="3257550"/>
            <a:ext cx="32235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4" name="Rectangle 96"/>
          <p:cNvSpPr>
            <a:spLocks noChangeArrowheads="1"/>
          </p:cNvSpPr>
          <p:nvPr/>
        </p:nvSpPr>
        <p:spPr bwMode="auto">
          <a:xfrm>
            <a:off x="417513" y="2555875"/>
            <a:ext cx="3938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5" name="Rectangle 97"/>
          <p:cNvSpPr>
            <a:spLocks noChangeArrowheads="1"/>
          </p:cNvSpPr>
          <p:nvPr/>
        </p:nvSpPr>
        <p:spPr bwMode="auto">
          <a:xfrm>
            <a:off x="341313" y="1847850"/>
            <a:ext cx="46534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6" name="Rectangle 98"/>
          <p:cNvSpPr>
            <a:spLocks noChangeArrowheads="1"/>
          </p:cNvSpPr>
          <p:nvPr/>
        </p:nvSpPr>
        <p:spPr bwMode="auto">
          <a:xfrm>
            <a:off x="225425" y="1139825"/>
            <a:ext cx="5732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1,000,000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7" name="Line 100"/>
          <p:cNvSpPr>
            <a:spLocks noChangeShapeType="1"/>
          </p:cNvSpPr>
          <p:nvPr/>
        </p:nvSpPr>
        <p:spPr bwMode="auto">
          <a:xfrm>
            <a:off x="906463" y="543877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8" name="Line 101"/>
          <p:cNvSpPr>
            <a:spLocks noChangeShapeType="1"/>
          </p:cNvSpPr>
          <p:nvPr/>
        </p:nvSpPr>
        <p:spPr bwMode="auto">
          <a:xfrm>
            <a:off x="906463" y="4738688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9" name="Line 102"/>
          <p:cNvSpPr>
            <a:spLocks noChangeShapeType="1"/>
          </p:cNvSpPr>
          <p:nvPr/>
        </p:nvSpPr>
        <p:spPr bwMode="auto">
          <a:xfrm>
            <a:off x="906463" y="402907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0" name="Line 103"/>
          <p:cNvSpPr>
            <a:spLocks noChangeShapeType="1"/>
          </p:cNvSpPr>
          <p:nvPr/>
        </p:nvSpPr>
        <p:spPr bwMode="auto">
          <a:xfrm>
            <a:off x="906463" y="3321050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1" name="Line 104"/>
          <p:cNvSpPr>
            <a:spLocks noChangeShapeType="1"/>
          </p:cNvSpPr>
          <p:nvPr/>
        </p:nvSpPr>
        <p:spPr bwMode="auto">
          <a:xfrm>
            <a:off x="906463" y="261302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" name="Line 105"/>
          <p:cNvSpPr>
            <a:spLocks noChangeShapeType="1"/>
          </p:cNvSpPr>
          <p:nvPr/>
        </p:nvSpPr>
        <p:spPr bwMode="auto">
          <a:xfrm>
            <a:off x="906463" y="1911350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3" name="Line 106"/>
          <p:cNvSpPr>
            <a:spLocks noChangeShapeType="1"/>
          </p:cNvSpPr>
          <p:nvPr/>
        </p:nvSpPr>
        <p:spPr bwMode="auto">
          <a:xfrm>
            <a:off x="906463" y="1201738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4" name="Line 108"/>
          <p:cNvSpPr>
            <a:spLocks noChangeShapeType="1"/>
          </p:cNvSpPr>
          <p:nvPr/>
        </p:nvSpPr>
        <p:spPr bwMode="auto">
          <a:xfrm>
            <a:off x="912813" y="56769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5" name="Line 109"/>
          <p:cNvSpPr>
            <a:spLocks noChangeShapeType="1"/>
          </p:cNvSpPr>
          <p:nvPr/>
        </p:nvSpPr>
        <p:spPr bwMode="auto">
          <a:xfrm>
            <a:off x="912813" y="558006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6" name="Line 110"/>
          <p:cNvSpPr>
            <a:spLocks noChangeShapeType="1"/>
          </p:cNvSpPr>
          <p:nvPr/>
        </p:nvSpPr>
        <p:spPr bwMode="auto">
          <a:xfrm>
            <a:off x="912813" y="54991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7" name="Line 111"/>
          <p:cNvSpPr>
            <a:spLocks noChangeShapeType="1"/>
          </p:cNvSpPr>
          <p:nvPr/>
        </p:nvSpPr>
        <p:spPr bwMode="auto">
          <a:xfrm>
            <a:off x="912813" y="51260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8" name="Line 112"/>
          <p:cNvSpPr>
            <a:spLocks noChangeShapeType="1"/>
          </p:cNvSpPr>
          <p:nvPr/>
        </p:nvSpPr>
        <p:spPr bwMode="auto">
          <a:xfrm>
            <a:off x="912813" y="49688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9" name="Line 113"/>
          <p:cNvSpPr>
            <a:spLocks noChangeShapeType="1"/>
          </p:cNvSpPr>
          <p:nvPr/>
        </p:nvSpPr>
        <p:spPr bwMode="auto">
          <a:xfrm>
            <a:off x="912813" y="48720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0" name="Line 114"/>
          <p:cNvSpPr>
            <a:spLocks noChangeShapeType="1"/>
          </p:cNvSpPr>
          <p:nvPr/>
        </p:nvSpPr>
        <p:spPr bwMode="auto">
          <a:xfrm>
            <a:off x="912813" y="47974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1" name="Line 115"/>
          <p:cNvSpPr>
            <a:spLocks noChangeShapeType="1"/>
          </p:cNvSpPr>
          <p:nvPr/>
        </p:nvSpPr>
        <p:spPr bwMode="auto">
          <a:xfrm>
            <a:off x="912813" y="44164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2" name="Line 116"/>
          <p:cNvSpPr>
            <a:spLocks noChangeShapeType="1"/>
          </p:cNvSpPr>
          <p:nvPr/>
        </p:nvSpPr>
        <p:spPr bwMode="auto">
          <a:xfrm>
            <a:off x="912813" y="42672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3" name="Line 117"/>
          <p:cNvSpPr>
            <a:spLocks noChangeShapeType="1"/>
          </p:cNvSpPr>
          <p:nvPr/>
        </p:nvSpPr>
        <p:spPr bwMode="auto">
          <a:xfrm>
            <a:off x="912813" y="41640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4" name="Line 118"/>
          <p:cNvSpPr>
            <a:spLocks noChangeShapeType="1"/>
          </p:cNvSpPr>
          <p:nvPr/>
        </p:nvSpPr>
        <p:spPr bwMode="auto">
          <a:xfrm>
            <a:off x="912813" y="40878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5" name="Line 119"/>
          <p:cNvSpPr>
            <a:spLocks noChangeShapeType="1"/>
          </p:cNvSpPr>
          <p:nvPr/>
        </p:nvSpPr>
        <p:spPr bwMode="auto">
          <a:xfrm>
            <a:off x="912813" y="37084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6" name="Line 120"/>
          <p:cNvSpPr>
            <a:spLocks noChangeShapeType="1"/>
          </p:cNvSpPr>
          <p:nvPr/>
        </p:nvSpPr>
        <p:spPr bwMode="auto">
          <a:xfrm>
            <a:off x="912813" y="35591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7" name="Line 121"/>
          <p:cNvSpPr>
            <a:spLocks noChangeShapeType="1"/>
          </p:cNvSpPr>
          <p:nvPr/>
        </p:nvSpPr>
        <p:spPr bwMode="auto">
          <a:xfrm>
            <a:off x="912813" y="34623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8" name="Line 122"/>
          <p:cNvSpPr>
            <a:spLocks noChangeShapeType="1"/>
          </p:cNvSpPr>
          <p:nvPr/>
        </p:nvSpPr>
        <p:spPr bwMode="auto">
          <a:xfrm>
            <a:off x="912813" y="337978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9" name="Line 123"/>
          <p:cNvSpPr>
            <a:spLocks noChangeShapeType="1"/>
          </p:cNvSpPr>
          <p:nvPr/>
        </p:nvSpPr>
        <p:spPr bwMode="auto">
          <a:xfrm>
            <a:off x="912813" y="30067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0" name="Line 124"/>
          <p:cNvSpPr>
            <a:spLocks noChangeShapeType="1"/>
          </p:cNvSpPr>
          <p:nvPr/>
        </p:nvSpPr>
        <p:spPr bwMode="auto">
          <a:xfrm>
            <a:off x="912813" y="28511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1" name="Line 125"/>
          <p:cNvSpPr>
            <a:spLocks noChangeShapeType="1"/>
          </p:cNvSpPr>
          <p:nvPr/>
        </p:nvSpPr>
        <p:spPr bwMode="auto">
          <a:xfrm>
            <a:off x="912813" y="27543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2" name="Line 126"/>
          <p:cNvSpPr>
            <a:spLocks noChangeShapeType="1"/>
          </p:cNvSpPr>
          <p:nvPr/>
        </p:nvSpPr>
        <p:spPr bwMode="auto">
          <a:xfrm>
            <a:off x="912813" y="26781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3" name="Line 127"/>
          <p:cNvSpPr>
            <a:spLocks noChangeShapeType="1"/>
          </p:cNvSpPr>
          <p:nvPr/>
        </p:nvSpPr>
        <p:spPr bwMode="auto">
          <a:xfrm>
            <a:off x="912813" y="22987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4" name="Line 128"/>
          <p:cNvSpPr>
            <a:spLocks noChangeShapeType="1"/>
          </p:cNvSpPr>
          <p:nvPr/>
        </p:nvSpPr>
        <p:spPr bwMode="auto">
          <a:xfrm>
            <a:off x="912813" y="21494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5" name="Line 129"/>
          <p:cNvSpPr>
            <a:spLocks noChangeShapeType="1"/>
          </p:cNvSpPr>
          <p:nvPr/>
        </p:nvSpPr>
        <p:spPr bwMode="auto">
          <a:xfrm>
            <a:off x="912813" y="20447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6" name="Line 130"/>
          <p:cNvSpPr>
            <a:spLocks noChangeShapeType="1"/>
          </p:cNvSpPr>
          <p:nvPr/>
        </p:nvSpPr>
        <p:spPr bwMode="auto">
          <a:xfrm>
            <a:off x="912813" y="1971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7" name="Line 131"/>
          <p:cNvSpPr>
            <a:spLocks noChangeShapeType="1"/>
          </p:cNvSpPr>
          <p:nvPr/>
        </p:nvSpPr>
        <p:spPr bwMode="auto">
          <a:xfrm>
            <a:off x="912813" y="1590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8" name="Line 132"/>
          <p:cNvSpPr>
            <a:spLocks noChangeShapeType="1"/>
          </p:cNvSpPr>
          <p:nvPr/>
        </p:nvSpPr>
        <p:spPr bwMode="auto">
          <a:xfrm>
            <a:off x="912813" y="14414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9" name="Line 133"/>
          <p:cNvSpPr>
            <a:spLocks noChangeShapeType="1"/>
          </p:cNvSpPr>
          <p:nvPr/>
        </p:nvSpPr>
        <p:spPr bwMode="auto">
          <a:xfrm>
            <a:off x="912813" y="1336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" name="Line 134"/>
          <p:cNvSpPr>
            <a:spLocks noChangeShapeType="1"/>
          </p:cNvSpPr>
          <p:nvPr/>
        </p:nvSpPr>
        <p:spPr bwMode="auto">
          <a:xfrm>
            <a:off x="912813" y="12636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1" name="Line 135"/>
          <p:cNvSpPr>
            <a:spLocks noChangeShapeType="1"/>
          </p:cNvSpPr>
          <p:nvPr/>
        </p:nvSpPr>
        <p:spPr bwMode="auto">
          <a:xfrm flipV="1">
            <a:off x="942975" y="1201738"/>
            <a:ext cx="0" cy="4945062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2" name="Rectangle 136"/>
          <p:cNvSpPr>
            <a:spLocks noChangeArrowheads="1"/>
          </p:cNvSpPr>
          <p:nvPr/>
        </p:nvSpPr>
        <p:spPr bwMode="auto">
          <a:xfrm>
            <a:off x="7872413" y="6081713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23" name="Rectangle 137"/>
          <p:cNvSpPr>
            <a:spLocks noChangeArrowheads="1"/>
          </p:cNvSpPr>
          <p:nvPr/>
        </p:nvSpPr>
        <p:spPr bwMode="auto">
          <a:xfrm>
            <a:off x="7872413" y="5530850"/>
            <a:ext cx="1429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124" name="Rectangle 138"/>
          <p:cNvSpPr>
            <a:spLocks noChangeArrowheads="1"/>
          </p:cNvSpPr>
          <p:nvPr/>
        </p:nvSpPr>
        <p:spPr bwMode="auto">
          <a:xfrm>
            <a:off x="7872413" y="4986338"/>
            <a:ext cx="21448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</a:t>
            </a:r>
          </a:p>
        </p:txBody>
      </p:sp>
      <p:sp>
        <p:nvSpPr>
          <p:cNvPr id="125" name="Rectangle 139"/>
          <p:cNvSpPr>
            <a:spLocks noChangeArrowheads="1"/>
          </p:cNvSpPr>
          <p:nvPr/>
        </p:nvSpPr>
        <p:spPr bwMode="auto">
          <a:xfrm>
            <a:off x="7872413" y="4433888"/>
            <a:ext cx="32235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1,000</a:t>
            </a:r>
          </a:p>
        </p:txBody>
      </p: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872413" y="3889375"/>
            <a:ext cx="3938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10,000</a:t>
            </a: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872413" y="3338513"/>
            <a:ext cx="46534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100,000</a:t>
            </a:r>
          </a:p>
        </p:txBody>
      </p:sp>
      <p:sp>
        <p:nvSpPr>
          <p:cNvPr id="128" name="Rectangle 142"/>
          <p:cNvSpPr>
            <a:spLocks noChangeArrowheads="1"/>
          </p:cNvSpPr>
          <p:nvPr/>
        </p:nvSpPr>
        <p:spPr bwMode="auto">
          <a:xfrm>
            <a:off x="7872413" y="2786063"/>
            <a:ext cx="5732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1,000,000</a:t>
            </a:r>
          </a:p>
        </p:txBody>
      </p:sp>
      <p:sp>
        <p:nvSpPr>
          <p:cNvPr id="129" name="Rectangle 143"/>
          <p:cNvSpPr>
            <a:spLocks noChangeArrowheads="1"/>
          </p:cNvSpPr>
          <p:nvPr/>
        </p:nvSpPr>
        <p:spPr bwMode="auto">
          <a:xfrm>
            <a:off x="7872413" y="2241550"/>
            <a:ext cx="64470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10,000,000</a:t>
            </a:r>
          </a:p>
        </p:txBody>
      </p:sp>
      <p:sp>
        <p:nvSpPr>
          <p:cNvPr id="130" name="Rectangle 144"/>
          <p:cNvSpPr>
            <a:spLocks noChangeArrowheads="1"/>
          </p:cNvSpPr>
          <p:nvPr/>
        </p:nvSpPr>
        <p:spPr bwMode="auto">
          <a:xfrm>
            <a:off x="7872413" y="1689100"/>
            <a:ext cx="71620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100,000,000</a:t>
            </a:r>
          </a:p>
        </p:txBody>
      </p:sp>
      <p:sp>
        <p:nvSpPr>
          <p:cNvPr id="131" name="Rectangle 145"/>
          <p:cNvSpPr>
            <a:spLocks noChangeArrowheads="1"/>
          </p:cNvSpPr>
          <p:nvPr/>
        </p:nvSpPr>
        <p:spPr bwMode="auto">
          <a:xfrm>
            <a:off x="7872413" y="1138238"/>
            <a:ext cx="82406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alibri"/>
                <a:cs typeface="Calibri"/>
              </a:rPr>
              <a:t>1,000,000,000</a:t>
            </a:r>
          </a:p>
        </p:txBody>
      </p:sp>
      <p:sp>
        <p:nvSpPr>
          <p:cNvPr id="132" name="Line 146"/>
          <p:cNvSpPr>
            <a:spLocks noChangeShapeType="1"/>
          </p:cNvSpPr>
          <p:nvPr/>
        </p:nvSpPr>
        <p:spPr bwMode="auto">
          <a:xfrm flipH="1">
            <a:off x="7799388" y="61468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" name="Line 147"/>
          <p:cNvSpPr>
            <a:spLocks noChangeShapeType="1"/>
          </p:cNvSpPr>
          <p:nvPr/>
        </p:nvSpPr>
        <p:spPr bwMode="auto">
          <a:xfrm flipH="1">
            <a:off x="7799388" y="559435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" name="Line 148"/>
          <p:cNvSpPr>
            <a:spLocks noChangeShapeType="1"/>
          </p:cNvSpPr>
          <p:nvPr/>
        </p:nvSpPr>
        <p:spPr bwMode="auto">
          <a:xfrm flipH="1">
            <a:off x="7799388" y="504983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5" name="Line 149"/>
          <p:cNvSpPr>
            <a:spLocks noChangeShapeType="1"/>
          </p:cNvSpPr>
          <p:nvPr/>
        </p:nvSpPr>
        <p:spPr bwMode="auto">
          <a:xfrm flipH="1">
            <a:off x="7799388" y="4498975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6" name="Line 150"/>
          <p:cNvSpPr>
            <a:spLocks noChangeShapeType="1"/>
          </p:cNvSpPr>
          <p:nvPr/>
        </p:nvSpPr>
        <p:spPr bwMode="auto">
          <a:xfrm flipH="1">
            <a:off x="7799388" y="3948113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7" name="Line 151"/>
          <p:cNvSpPr>
            <a:spLocks noChangeShapeType="1"/>
          </p:cNvSpPr>
          <p:nvPr/>
        </p:nvSpPr>
        <p:spPr bwMode="auto">
          <a:xfrm flipH="1">
            <a:off x="7799388" y="34036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8" name="Line 152"/>
          <p:cNvSpPr>
            <a:spLocks noChangeShapeType="1"/>
          </p:cNvSpPr>
          <p:nvPr/>
        </p:nvSpPr>
        <p:spPr bwMode="auto">
          <a:xfrm flipH="1">
            <a:off x="7799388" y="285115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9" name="Line 153"/>
          <p:cNvSpPr>
            <a:spLocks noChangeShapeType="1"/>
          </p:cNvSpPr>
          <p:nvPr/>
        </p:nvSpPr>
        <p:spPr bwMode="auto">
          <a:xfrm flipH="1">
            <a:off x="7799388" y="22987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0" name="Line 154"/>
          <p:cNvSpPr>
            <a:spLocks noChangeShapeType="1"/>
          </p:cNvSpPr>
          <p:nvPr/>
        </p:nvSpPr>
        <p:spPr bwMode="auto">
          <a:xfrm flipH="1">
            <a:off x="7799388" y="175418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1" name="Line 155"/>
          <p:cNvSpPr>
            <a:spLocks noChangeShapeType="1"/>
          </p:cNvSpPr>
          <p:nvPr/>
        </p:nvSpPr>
        <p:spPr bwMode="auto">
          <a:xfrm flipH="1">
            <a:off x="7799388" y="120173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2" name="Line 156"/>
          <p:cNvSpPr>
            <a:spLocks noChangeShapeType="1"/>
          </p:cNvSpPr>
          <p:nvPr/>
        </p:nvSpPr>
        <p:spPr bwMode="auto">
          <a:xfrm flipV="1">
            <a:off x="7799388" y="1201738"/>
            <a:ext cx="0" cy="4945062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" name="Rectangle 224"/>
          <p:cNvSpPr>
            <a:spLocks noChangeArrowheads="1"/>
          </p:cNvSpPr>
          <p:nvPr/>
        </p:nvSpPr>
        <p:spPr bwMode="auto">
          <a:xfrm>
            <a:off x="147638" y="663575"/>
            <a:ext cx="863600" cy="338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</a:rPr>
              <a:t>Disk Storage</a:t>
            </a:r>
          </a:p>
          <a:p>
            <a:r>
              <a:rPr lang="en-US" sz="1100" b="1">
                <a:solidFill>
                  <a:srgbClr val="1A1A1A"/>
                </a:solidFill>
              </a:rPr>
              <a:t>(Mbytes/$)</a:t>
            </a:r>
            <a:endParaRPr lang="en-US" sz="1100" b="1"/>
          </a:p>
        </p:txBody>
      </p:sp>
      <p:sp>
        <p:nvSpPr>
          <p:cNvPr id="144" name="Rectangle 225"/>
          <p:cNvSpPr>
            <a:spLocks noChangeArrowheads="1"/>
          </p:cNvSpPr>
          <p:nvPr/>
        </p:nvSpPr>
        <p:spPr bwMode="auto">
          <a:xfrm>
            <a:off x="7889875" y="663575"/>
            <a:ext cx="1254125" cy="338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DNA</a:t>
            </a:r>
          </a:p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Sequencing (bp/$)</a:t>
            </a:r>
          </a:p>
        </p:txBody>
      </p:sp>
      <p:grpSp>
        <p:nvGrpSpPr>
          <p:cNvPr id="145" name="Group 312"/>
          <p:cNvGrpSpPr>
            <a:grpSpLocks/>
          </p:cNvGrpSpPr>
          <p:nvPr/>
        </p:nvGrpSpPr>
        <p:grpSpPr bwMode="auto">
          <a:xfrm>
            <a:off x="906463" y="1911350"/>
            <a:ext cx="6892925" cy="4271963"/>
            <a:chOff x="629" y="1327"/>
            <a:chExt cx="4787" cy="2967"/>
          </a:xfrm>
        </p:grpSpPr>
        <p:sp>
          <p:nvSpPr>
            <p:cNvPr id="146" name="Text Box 313"/>
            <p:cNvSpPr txBox="1">
              <a:spLocks noChangeArrowheads="1"/>
            </p:cNvSpPr>
            <p:nvPr/>
          </p:nvSpPr>
          <p:spPr bwMode="auto">
            <a:xfrm>
              <a:off x="1322" y="2008"/>
              <a:ext cx="1592" cy="32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Hard disk storage (MB/$)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Doubling time=14 mo</a:t>
              </a:r>
            </a:p>
          </p:txBody>
        </p:sp>
        <p:sp>
          <p:nvSpPr>
            <p:cNvPr id="147" name="Line 314"/>
            <p:cNvSpPr>
              <a:spLocks noChangeShapeType="1"/>
            </p:cNvSpPr>
            <p:nvPr/>
          </p:nvSpPr>
          <p:spPr bwMode="auto">
            <a:xfrm>
              <a:off x="2839" y="2333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8" name="Group 315"/>
            <p:cNvGrpSpPr>
              <a:grpSpLocks/>
            </p:cNvGrpSpPr>
            <p:nvPr/>
          </p:nvGrpSpPr>
          <p:grpSpPr bwMode="auto">
            <a:xfrm>
              <a:off x="629" y="1327"/>
              <a:ext cx="4787" cy="2967"/>
              <a:chOff x="629" y="1327"/>
              <a:chExt cx="4787" cy="2967"/>
            </a:xfrm>
          </p:grpSpPr>
          <p:grpSp>
            <p:nvGrpSpPr>
              <p:cNvPr id="149" name="Group 316"/>
              <p:cNvGrpSpPr>
                <a:grpSpLocks/>
              </p:cNvGrpSpPr>
              <p:nvPr/>
            </p:nvGrpSpPr>
            <p:grpSpPr bwMode="auto">
              <a:xfrm>
                <a:off x="629" y="4222"/>
                <a:ext cx="57" cy="72"/>
                <a:chOff x="629" y="4222"/>
                <a:chExt cx="57" cy="72"/>
              </a:xfrm>
            </p:grpSpPr>
            <p:sp>
              <p:nvSpPr>
                <p:cNvPr id="200" name="Line 317"/>
                <p:cNvSpPr>
                  <a:spLocks noChangeShapeType="1"/>
                </p:cNvSpPr>
                <p:nvPr/>
              </p:nvSpPr>
              <p:spPr bwMode="auto">
                <a:xfrm flipV="1">
                  <a:off x="655" y="4237"/>
                  <a:ext cx="0" cy="57"/>
                </a:xfrm>
                <a:prstGeom prst="line">
                  <a:avLst/>
                </a:prstGeom>
                <a:noFill/>
                <a:ln w="0">
                  <a:solidFill>
                    <a:srgbClr val="B3B3B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Line 318"/>
                <p:cNvSpPr>
                  <a:spLocks noChangeShapeType="1"/>
                </p:cNvSpPr>
                <p:nvPr/>
              </p:nvSpPr>
              <p:spPr bwMode="auto">
                <a:xfrm>
                  <a:off x="629" y="4268"/>
                  <a:ext cx="57" cy="0"/>
                </a:xfrm>
                <a:prstGeom prst="line">
                  <a:avLst/>
                </a:prstGeom>
                <a:noFill/>
                <a:ln w="0">
                  <a:solidFill>
                    <a:srgbClr val="B3B3B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Rectangle 319"/>
                <p:cNvSpPr>
                  <a:spLocks noChangeArrowheads="1"/>
                </p:cNvSpPr>
                <p:nvPr/>
              </p:nvSpPr>
              <p:spPr bwMode="auto">
                <a:xfrm>
                  <a:off x="634" y="4222"/>
                  <a:ext cx="47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Rectangle 320"/>
                <p:cNvSpPr>
                  <a:spLocks noChangeArrowheads="1"/>
                </p:cNvSpPr>
                <p:nvPr/>
              </p:nvSpPr>
              <p:spPr bwMode="auto">
                <a:xfrm>
                  <a:off x="634" y="4222"/>
                  <a:ext cx="47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0" name="Group 321"/>
              <p:cNvGrpSpPr>
                <a:grpSpLocks/>
              </p:cNvGrpSpPr>
              <p:nvPr/>
            </p:nvGrpSpPr>
            <p:grpSpPr bwMode="auto">
              <a:xfrm>
                <a:off x="851" y="4165"/>
                <a:ext cx="47" cy="51"/>
                <a:chOff x="851" y="4165"/>
                <a:chExt cx="47" cy="51"/>
              </a:xfrm>
            </p:grpSpPr>
            <p:sp>
              <p:nvSpPr>
                <p:cNvPr id="198" name="Rectangle 322"/>
                <p:cNvSpPr>
                  <a:spLocks noChangeArrowheads="1"/>
                </p:cNvSpPr>
                <p:nvPr/>
              </p:nvSpPr>
              <p:spPr bwMode="auto">
                <a:xfrm>
                  <a:off x="851" y="4165"/>
                  <a:ext cx="47" cy="51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Rectangle 323"/>
                <p:cNvSpPr>
                  <a:spLocks noChangeArrowheads="1"/>
                </p:cNvSpPr>
                <p:nvPr/>
              </p:nvSpPr>
              <p:spPr bwMode="auto">
                <a:xfrm>
                  <a:off x="851" y="4165"/>
                  <a:ext cx="47" cy="51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1" name="Group 324"/>
              <p:cNvGrpSpPr>
                <a:grpSpLocks/>
              </p:cNvGrpSpPr>
              <p:nvPr/>
            </p:nvGrpSpPr>
            <p:grpSpPr bwMode="auto">
              <a:xfrm>
                <a:off x="1068" y="4045"/>
                <a:ext cx="46" cy="52"/>
                <a:chOff x="1068" y="4045"/>
                <a:chExt cx="46" cy="52"/>
              </a:xfrm>
            </p:grpSpPr>
            <p:sp>
              <p:nvSpPr>
                <p:cNvPr id="196" name="Rectangle 325"/>
                <p:cNvSpPr>
                  <a:spLocks noChangeArrowheads="1"/>
                </p:cNvSpPr>
                <p:nvPr/>
              </p:nvSpPr>
              <p:spPr bwMode="auto">
                <a:xfrm>
                  <a:off x="1068" y="4045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Rectangle 326"/>
                <p:cNvSpPr>
                  <a:spLocks noChangeArrowheads="1"/>
                </p:cNvSpPr>
                <p:nvPr/>
              </p:nvSpPr>
              <p:spPr bwMode="auto">
                <a:xfrm>
                  <a:off x="1068" y="4045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2" name="Group 327"/>
              <p:cNvGrpSpPr>
                <a:grpSpLocks/>
              </p:cNvGrpSpPr>
              <p:nvPr/>
            </p:nvGrpSpPr>
            <p:grpSpPr bwMode="auto">
              <a:xfrm>
                <a:off x="1280" y="3900"/>
                <a:ext cx="51" cy="47"/>
                <a:chOff x="1280" y="3900"/>
                <a:chExt cx="51" cy="47"/>
              </a:xfrm>
            </p:grpSpPr>
            <p:sp>
              <p:nvSpPr>
                <p:cNvPr id="194" name="Rectangle 328"/>
                <p:cNvSpPr>
                  <a:spLocks noChangeArrowheads="1"/>
                </p:cNvSpPr>
                <p:nvPr/>
              </p:nvSpPr>
              <p:spPr bwMode="auto">
                <a:xfrm>
                  <a:off x="1280" y="3900"/>
                  <a:ext cx="51" cy="47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Rectangle 329"/>
                <p:cNvSpPr>
                  <a:spLocks noChangeArrowheads="1"/>
                </p:cNvSpPr>
                <p:nvPr/>
              </p:nvSpPr>
              <p:spPr bwMode="auto">
                <a:xfrm>
                  <a:off x="1280" y="3900"/>
                  <a:ext cx="51" cy="47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3" name="Group 330"/>
              <p:cNvGrpSpPr>
                <a:grpSpLocks/>
              </p:cNvGrpSpPr>
              <p:nvPr/>
            </p:nvGrpSpPr>
            <p:grpSpPr bwMode="auto">
              <a:xfrm>
                <a:off x="1497" y="3724"/>
                <a:ext cx="268" cy="68"/>
                <a:chOff x="1497" y="3724"/>
                <a:chExt cx="268" cy="68"/>
              </a:xfrm>
            </p:grpSpPr>
            <p:sp>
              <p:nvSpPr>
                <p:cNvPr id="190" name="Rectangle 331"/>
                <p:cNvSpPr>
                  <a:spLocks noChangeArrowheads="1"/>
                </p:cNvSpPr>
                <p:nvPr/>
              </p:nvSpPr>
              <p:spPr bwMode="auto">
                <a:xfrm>
                  <a:off x="1497" y="3740"/>
                  <a:ext cx="51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Rectangle 332"/>
                <p:cNvSpPr>
                  <a:spLocks noChangeArrowheads="1"/>
                </p:cNvSpPr>
                <p:nvPr/>
              </p:nvSpPr>
              <p:spPr bwMode="auto">
                <a:xfrm>
                  <a:off x="1497" y="3740"/>
                  <a:ext cx="51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Rectangle 333"/>
                <p:cNvSpPr>
                  <a:spLocks noChangeArrowheads="1"/>
                </p:cNvSpPr>
                <p:nvPr/>
              </p:nvSpPr>
              <p:spPr bwMode="auto">
                <a:xfrm>
                  <a:off x="1713" y="3724"/>
                  <a:ext cx="52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Rectangle 334"/>
                <p:cNvSpPr>
                  <a:spLocks noChangeArrowheads="1"/>
                </p:cNvSpPr>
                <p:nvPr/>
              </p:nvSpPr>
              <p:spPr bwMode="auto">
                <a:xfrm>
                  <a:off x="1713" y="3724"/>
                  <a:ext cx="52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4" name="Group 335"/>
              <p:cNvGrpSpPr>
                <a:grpSpLocks/>
              </p:cNvGrpSpPr>
              <p:nvPr/>
            </p:nvGrpSpPr>
            <p:grpSpPr bwMode="auto">
              <a:xfrm>
                <a:off x="1930" y="3238"/>
                <a:ext cx="481" cy="300"/>
                <a:chOff x="1930" y="3238"/>
                <a:chExt cx="481" cy="300"/>
              </a:xfrm>
            </p:grpSpPr>
            <p:sp>
              <p:nvSpPr>
                <p:cNvPr id="184" name="Rectangle 336"/>
                <p:cNvSpPr>
                  <a:spLocks noChangeArrowheads="1"/>
                </p:cNvSpPr>
                <p:nvPr/>
              </p:nvSpPr>
              <p:spPr bwMode="auto">
                <a:xfrm>
                  <a:off x="1930" y="3491"/>
                  <a:ext cx="52" cy="47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Rectangle 337"/>
                <p:cNvSpPr>
                  <a:spLocks noChangeArrowheads="1"/>
                </p:cNvSpPr>
                <p:nvPr/>
              </p:nvSpPr>
              <p:spPr bwMode="auto">
                <a:xfrm>
                  <a:off x="1930" y="3491"/>
                  <a:ext cx="52" cy="47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Rectangle 338"/>
                <p:cNvSpPr>
                  <a:spLocks noChangeArrowheads="1"/>
                </p:cNvSpPr>
                <p:nvPr/>
              </p:nvSpPr>
              <p:spPr bwMode="auto">
                <a:xfrm>
                  <a:off x="2147" y="3357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Rectangle 339"/>
                <p:cNvSpPr>
                  <a:spLocks noChangeArrowheads="1"/>
                </p:cNvSpPr>
                <p:nvPr/>
              </p:nvSpPr>
              <p:spPr bwMode="auto">
                <a:xfrm>
                  <a:off x="2147" y="3357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Rectangle 340"/>
                <p:cNvSpPr>
                  <a:spLocks noChangeArrowheads="1"/>
                </p:cNvSpPr>
                <p:nvPr/>
              </p:nvSpPr>
              <p:spPr bwMode="auto">
                <a:xfrm>
                  <a:off x="2364" y="3238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Rectangle 341"/>
                <p:cNvSpPr>
                  <a:spLocks noChangeArrowheads="1"/>
                </p:cNvSpPr>
                <p:nvPr/>
              </p:nvSpPr>
              <p:spPr bwMode="auto">
                <a:xfrm>
                  <a:off x="2364" y="3238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342"/>
              <p:cNvGrpSpPr>
                <a:grpSpLocks/>
              </p:cNvGrpSpPr>
              <p:nvPr/>
            </p:nvGrpSpPr>
            <p:grpSpPr bwMode="auto">
              <a:xfrm>
                <a:off x="2581" y="2699"/>
                <a:ext cx="480" cy="404"/>
                <a:chOff x="2581" y="2699"/>
                <a:chExt cx="480" cy="404"/>
              </a:xfrm>
            </p:grpSpPr>
            <p:sp>
              <p:nvSpPr>
                <p:cNvPr id="178" name="Rectangle 343"/>
                <p:cNvSpPr>
                  <a:spLocks noChangeArrowheads="1"/>
                </p:cNvSpPr>
                <p:nvPr/>
              </p:nvSpPr>
              <p:spPr bwMode="auto">
                <a:xfrm>
                  <a:off x="2581" y="3057"/>
                  <a:ext cx="46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Rectangle 344"/>
                <p:cNvSpPr>
                  <a:spLocks noChangeArrowheads="1"/>
                </p:cNvSpPr>
                <p:nvPr/>
              </p:nvSpPr>
              <p:spPr bwMode="auto">
                <a:xfrm>
                  <a:off x="2581" y="3057"/>
                  <a:ext cx="46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Rectangle 345"/>
                <p:cNvSpPr>
                  <a:spLocks noChangeArrowheads="1"/>
                </p:cNvSpPr>
                <p:nvPr/>
              </p:nvSpPr>
              <p:spPr bwMode="auto">
                <a:xfrm>
                  <a:off x="2798" y="2720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Rectangle 346"/>
                <p:cNvSpPr>
                  <a:spLocks noChangeArrowheads="1"/>
                </p:cNvSpPr>
                <p:nvPr/>
              </p:nvSpPr>
              <p:spPr bwMode="auto">
                <a:xfrm>
                  <a:off x="2798" y="2720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Rectangle 347"/>
                <p:cNvSpPr>
                  <a:spLocks noChangeArrowheads="1"/>
                </p:cNvSpPr>
                <p:nvPr/>
              </p:nvSpPr>
              <p:spPr bwMode="auto">
                <a:xfrm>
                  <a:off x="3015" y="2699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Rectangle 348"/>
                <p:cNvSpPr>
                  <a:spLocks noChangeArrowheads="1"/>
                </p:cNvSpPr>
                <p:nvPr/>
              </p:nvSpPr>
              <p:spPr bwMode="auto">
                <a:xfrm>
                  <a:off x="3015" y="2699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6" name="Group 349"/>
              <p:cNvGrpSpPr>
                <a:grpSpLocks/>
              </p:cNvGrpSpPr>
              <p:nvPr/>
            </p:nvGrpSpPr>
            <p:grpSpPr bwMode="auto">
              <a:xfrm>
                <a:off x="3226" y="2389"/>
                <a:ext cx="486" cy="222"/>
                <a:chOff x="3226" y="2389"/>
                <a:chExt cx="486" cy="222"/>
              </a:xfrm>
            </p:grpSpPr>
            <p:sp>
              <p:nvSpPr>
                <p:cNvPr id="172" name="Rectangle 350"/>
                <p:cNvSpPr>
                  <a:spLocks noChangeArrowheads="1"/>
                </p:cNvSpPr>
                <p:nvPr/>
              </p:nvSpPr>
              <p:spPr bwMode="auto">
                <a:xfrm>
                  <a:off x="3226" y="2559"/>
                  <a:ext cx="52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Rectangle 351"/>
                <p:cNvSpPr>
                  <a:spLocks noChangeArrowheads="1"/>
                </p:cNvSpPr>
                <p:nvPr/>
              </p:nvSpPr>
              <p:spPr bwMode="auto">
                <a:xfrm>
                  <a:off x="3226" y="2559"/>
                  <a:ext cx="52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Rectangle 352"/>
                <p:cNvSpPr>
                  <a:spLocks noChangeArrowheads="1"/>
                </p:cNvSpPr>
                <p:nvPr/>
              </p:nvSpPr>
              <p:spPr bwMode="auto">
                <a:xfrm>
                  <a:off x="3443" y="2425"/>
                  <a:ext cx="52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Rectangle 353"/>
                <p:cNvSpPr>
                  <a:spLocks noChangeArrowheads="1"/>
                </p:cNvSpPr>
                <p:nvPr/>
              </p:nvSpPr>
              <p:spPr bwMode="auto">
                <a:xfrm>
                  <a:off x="3443" y="2425"/>
                  <a:ext cx="52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Rectangle 354"/>
                <p:cNvSpPr>
                  <a:spLocks noChangeArrowheads="1"/>
                </p:cNvSpPr>
                <p:nvPr/>
              </p:nvSpPr>
              <p:spPr bwMode="auto">
                <a:xfrm>
                  <a:off x="3660" y="2389"/>
                  <a:ext cx="52" cy="51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Rectangle 355"/>
                <p:cNvSpPr>
                  <a:spLocks noChangeArrowheads="1"/>
                </p:cNvSpPr>
                <p:nvPr/>
              </p:nvSpPr>
              <p:spPr bwMode="auto">
                <a:xfrm>
                  <a:off x="3660" y="2389"/>
                  <a:ext cx="52" cy="51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7" name="Group 356"/>
              <p:cNvGrpSpPr>
                <a:grpSpLocks/>
              </p:cNvGrpSpPr>
              <p:nvPr/>
            </p:nvGrpSpPr>
            <p:grpSpPr bwMode="auto">
              <a:xfrm>
                <a:off x="3877" y="2140"/>
                <a:ext cx="268" cy="62"/>
                <a:chOff x="3877" y="2140"/>
                <a:chExt cx="268" cy="62"/>
              </a:xfrm>
            </p:grpSpPr>
            <p:sp>
              <p:nvSpPr>
                <p:cNvPr id="168" name="Rectangle 357"/>
                <p:cNvSpPr>
                  <a:spLocks noChangeArrowheads="1"/>
                </p:cNvSpPr>
                <p:nvPr/>
              </p:nvSpPr>
              <p:spPr bwMode="auto">
                <a:xfrm>
                  <a:off x="3877" y="2156"/>
                  <a:ext cx="52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Rectangle 358"/>
                <p:cNvSpPr>
                  <a:spLocks noChangeArrowheads="1"/>
                </p:cNvSpPr>
                <p:nvPr/>
              </p:nvSpPr>
              <p:spPr bwMode="auto">
                <a:xfrm>
                  <a:off x="3877" y="2156"/>
                  <a:ext cx="52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Rectangle 359"/>
                <p:cNvSpPr>
                  <a:spLocks noChangeArrowheads="1"/>
                </p:cNvSpPr>
                <p:nvPr/>
              </p:nvSpPr>
              <p:spPr bwMode="auto">
                <a:xfrm>
                  <a:off x="4094" y="2140"/>
                  <a:ext cx="51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Rectangle 360"/>
                <p:cNvSpPr>
                  <a:spLocks noChangeArrowheads="1"/>
                </p:cNvSpPr>
                <p:nvPr/>
              </p:nvSpPr>
              <p:spPr bwMode="auto">
                <a:xfrm>
                  <a:off x="4094" y="2140"/>
                  <a:ext cx="51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8" name="Line 361"/>
              <p:cNvSpPr>
                <a:spLocks noChangeShapeType="1"/>
              </p:cNvSpPr>
              <p:nvPr/>
            </p:nvSpPr>
            <p:spPr bwMode="auto">
              <a:xfrm flipV="1">
                <a:off x="707" y="1327"/>
                <a:ext cx="4709" cy="2941"/>
              </a:xfrm>
              <a:prstGeom prst="line">
                <a:avLst/>
              </a:prstGeom>
              <a:noFill/>
              <a:ln w="0">
                <a:solidFill>
                  <a:srgbClr val="00458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9" name="Group 362"/>
              <p:cNvGrpSpPr>
                <a:grpSpLocks/>
              </p:cNvGrpSpPr>
              <p:nvPr/>
            </p:nvGrpSpPr>
            <p:grpSpPr bwMode="auto">
              <a:xfrm>
                <a:off x="4744" y="1767"/>
                <a:ext cx="47" cy="52"/>
                <a:chOff x="4744" y="1767"/>
                <a:chExt cx="47" cy="52"/>
              </a:xfrm>
            </p:grpSpPr>
            <p:sp>
              <p:nvSpPr>
                <p:cNvPr id="166" name="Rectangle 363"/>
                <p:cNvSpPr>
                  <a:spLocks noChangeArrowheads="1"/>
                </p:cNvSpPr>
                <p:nvPr/>
              </p:nvSpPr>
              <p:spPr bwMode="auto">
                <a:xfrm>
                  <a:off x="4744" y="1767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Rectangle 364"/>
                <p:cNvSpPr>
                  <a:spLocks noChangeArrowheads="1"/>
                </p:cNvSpPr>
                <p:nvPr/>
              </p:nvSpPr>
              <p:spPr bwMode="auto">
                <a:xfrm>
                  <a:off x="4744" y="1767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0" name="Group 365"/>
              <p:cNvGrpSpPr>
                <a:grpSpLocks/>
              </p:cNvGrpSpPr>
              <p:nvPr/>
            </p:nvGrpSpPr>
            <p:grpSpPr bwMode="auto">
              <a:xfrm>
                <a:off x="4528" y="1923"/>
                <a:ext cx="46" cy="46"/>
                <a:chOff x="4528" y="1923"/>
                <a:chExt cx="46" cy="46"/>
              </a:xfrm>
            </p:grpSpPr>
            <p:sp>
              <p:nvSpPr>
                <p:cNvPr id="164" name="Rectangle 366"/>
                <p:cNvSpPr>
                  <a:spLocks noChangeArrowheads="1"/>
                </p:cNvSpPr>
                <p:nvPr/>
              </p:nvSpPr>
              <p:spPr bwMode="auto">
                <a:xfrm>
                  <a:off x="4528" y="1923"/>
                  <a:ext cx="46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Rectangle 367"/>
                <p:cNvSpPr>
                  <a:spLocks noChangeArrowheads="1"/>
                </p:cNvSpPr>
                <p:nvPr/>
              </p:nvSpPr>
              <p:spPr bwMode="auto">
                <a:xfrm>
                  <a:off x="4528" y="1923"/>
                  <a:ext cx="46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1" name="Group 368"/>
              <p:cNvGrpSpPr>
                <a:grpSpLocks/>
              </p:cNvGrpSpPr>
              <p:nvPr/>
            </p:nvGrpSpPr>
            <p:grpSpPr bwMode="auto">
              <a:xfrm>
                <a:off x="4311" y="2104"/>
                <a:ext cx="46" cy="52"/>
                <a:chOff x="4311" y="2104"/>
                <a:chExt cx="46" cy="52"/>
              </a:xfrm>
            </p:grpSpPr>
            <p:sp>
              <p:nvSpPr>
                <p:cNvPr id="162" name="Rectangle 369"/>
                <p:cNvSpPr>
                  <a:spLocks noChangeArrowheads="1"/>
                </p:cNvSpPr>
                <p:nvPr/>
              </p:nvSpPr>
              <p:spPr bwMode="auto">
                <a:xfrm>
                  <a:off x="4311" y="2104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Rectangle 370"/>
                <p:cNvSpPr>
                  <a:spLocks noChangeArrowheads="1"/>
                </p:cNvSpPr>
                <p:nvPr/>
              </p:nvSpPr>
              <p:spPr bwMode="auto">
                <a:xfrm>
                  <a:off x="4311" y="2104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04" name="Group 402"/>
          <p:cNvGrpSpPr>
            <a:grpSpLocks/>
          </p:cNvGrpSpPr>
          <p:nvPr/>
        </p:nvGrpSpPr>
        <p:grpSpPr bwMode="auto">
          <a:xfrm>
            <a:off x="912813" y="3679825"/>
            <a:ext cx="6907212" cy="2206625"/>
            <a:chOff x="634" y="2555"/>
            <a:chExt cx="4797" cy="1532"/>
          </a:xfrm>
        </p:grpSpPr>
        <p:grpSp>
          <p:nvGrpSpPr>
            <p:cNvPr id="205" name="Group 376"/>
            <p:cNvGrpSpPr>
              <a:grpSpLocks/>
            </p:cNvGrpSpPr>
            <p:nvPr/>
          </p:nvGrpSpPr>
          <p:grpSpPr bwMode="auto">
            <a:xfrm>
              <a:off x="634" y="4035"/>
              <a:ext cx="47" cy="52"/>
              <a:chOff x="634" y="4035"/>
              <a:chExt cx="47" cy="52"/>
            </a:xfrm>
          </p:grpSpPr>
          <p:sp>
            <p:nvSpPr>
              <p:cNvPr id="221" name="Line 377"/>
              <p:cNvSpPr>
                <a:spLocks noChangeShapeType="1"/>
              </p:cNvSpPr>
              <p:nvPr/>
            </p:nvSpPr>
            <p:spPr bwMode="auto">
              <a:xfrm>
                <a:off x="634" y="4045"/>
                <a:ext cx="47" cy="0"/>
              </a:xfrm>
              <a:prstGeom prst="line">
                <a:avLst/>
              </a:prstGeom>
              <a:noFill/>
              <a:ln w="0">
                <a:solidFill>
                  <a:srgbClr val="B3B3B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378"/>
              <p:cNvSpPr>
                <a:spLocks/>
              </p:cNvSpPr>
              <p:nvPr/>
            </p:nvSpPr>
            <p:spPr bwMode="auto">
              <a:xfrm>
                <a:off x="634" y="4035"/>
                <a:ext cx="47" cy="52"/>
              </a:xfrm>
              <a:custGeom>
                <a:avLst/>
                <a:gdLst>
                  <a:gd name="T0" fmla="*/ 0 w 47"/>
                  <a:gd name="T1" fmla="*/ 0 h 52"/>
                  <a:gd name="T2" fmla="*/ 21 w 47"/>
                  <a:gd name="T3" fmla="*/ 52 h 52"/>
                  <a:gd name="T4" fmla="*/ 47 w 47"/>
                  <a:gd name="T5" fmla="*/ 0 h 52"/>
                  <a:gd name="T6" fmla="*/ 0 w 47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"/>
                  <a:gd name="T13" fmla="*/ 0 h 52"/>
                  <a:gd name="T14" fmla="*/ 47 w 47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" h="52">
                    <a:moveTo>
                      <a:pt x="0" y="0"/>
                    </a:moveTo>
                    <a:lnTo>
                      <a:pt x="21" y="52"/>
                    </a:lnTo>
                    <a:lnTo>
                      <a:pt x="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Freeform 379"/>
              <p:cNvSpPr>
                <a:spLocks/>
              </p:cNvSpPr>
              <p:nvPr/>
            </p:nvSpPr>
            <p:spPr bwMode="auto">
              <a:xfrm>
                <a:off x="634" y="4035"/>
                <a:ext cx="47" cy="52"/>
              </a:xfrm>
              <a:custGeom>
                <a:avLst/>
                <a:gdLst>
                  <a:gd name="T0" fmla="*/ 0 w 47"/>
                  <a:gd name="T1" fmla="*/ 0 h 52"/>
                  <a:gd name="T2" fmla="*/ 21 w 47"/>
                  <a:gd name="T3" fmla="*/ 52 h 52"/>
                  <a:gd name="T4" fmla="*/ 47 w 47"/>
                  <a:gd name="T5" fmla="*/ 0 h 52"/>
                  <a:gd name="T6" fmla="*/ 0 w 47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"/>
                  <a:gd name="T13" fmla="*/ 0 h 52"/>
                  <a:gd name="T14" fmla="*/ 47 w 47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" h="52">
                    <a:moveTo>
                      <a:pt x="0" y="0"/>
                    </a:moveTo>
                    <a:lnTo>
                      <a:pt x="21" y="52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" name="Group 380"/>
            <p:cNvGrpSpPr>
              <a:grpSpLocks/>
            </p:cNvGrpSpPr>
            <p:nvPr/>
          </p:nvGrpSpPr>
          <p:grpSpPr bwMode="auto">
            <a:xfrm>
              <a:off x="1713" y="3642"/>
              <a:ext cx="269" cy="62"/>
              <a:chOff x="1713" y="3642"/>
              <a:chExt cx="269" cy="62"/>
            </a:xfrm>
          </p:grpSpPr>
          <p:sp>
            <p:nvSpPr>
              <p:cNvPr id="217" name="Freeform 381"/>
              <p:cNvSpPr>
                <a:spLocks/>
              </p:cNvSpPr>
              <p:nvPr/>
            </p:nvSpPr>
            <p:spPr bwMode="auto">
              <a:xfrm>
                <a:off x="1713" y="365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Freeform 382"/>
              <p:cNvSpPr>
                <a:spLocks/>
              </p:cNvSpPr>
              <p:nvPr/>
            </p:nvSpPr>
            <p:spPr bwMode="auto">
              <a:xfrm>
                <a:off x="1713" y="365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383"/>
              <p:cNvSpPr>
                <a:spLocks/>
              </p:cNvSpPr>
              <p:nvPr/>
            </p:nvSpPr>
            <p:spPr bwMode="auto">
              <a:xfrm>
                <a:off x="1930" y="3642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Freeform 384"/>
              <p:cNvSpPr>
                <a:spLocks/>
              </p:cNvSpPr>
              <p:nvPr/>
            </p:nvSpPr>
            <p:spPr bwMode="auto">
              <a:xfrm>
                <a:off x="1930" y="3642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7" name="Group 385"/>
            <p:cNvGrpSpPr>
              <a:grpSpLocks/>
            </p:cNvGrpSpPr>
            <p:nvPr/>
          </p:nvGrpSpPr>
          <p:grpSpPr bwMode="auto">
            <a:xfrm>
              <a:off x="3226" y="3072"/>
              <a:ext cx="486" cy="192"/>
              <a:chOff x="3226" y="3072"/>
              <a:chExt cx="486" cy="192"/>
            </a:xfrm>
          </p:grpSpPr>
          <p:sp>
            <p:nvSpPr>
              <p:cNvPr id="211" name="Freeform 386"/>
              <p:cNvSpPr>
                <a:spLocks/>
              </p:cNvSpPr>
              <p:nvPr/>
            </p:nvSpPr>
            <p:spPr bwMode="auto">
              <a:xfrm>
                <a:off x="3226" y="321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387"/>
              <p:cNvSpPr>
                <a:spLocks/>
              </p:cNvSpPr>
              <p:nvPr/>
            </p:nvSpPr>
            <p:spPr bwMode="auto">
              <a:xfrm>
                <a:off x="3226" y="321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Freeform 388"/>
              <p:cNvSpPr>
                <a:spLocks/>
              </p:cNvSpPr>
              <p:nvPr/>
            </p:nvSpPr>
            <p:spPr bwMode="auto">
              <a:xfrm>
                <a:off x="3443" y="3155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389"/>
              <p:cNvSpPr>
                <a:spLocks/>
              </p:cNvSpPr>
              <p:nvPr/>
            </p:nvSpPr>
            <p:spPr bwMode="auto">
              <a:xfrm>
                <a:off x="3443" y="3155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Freeform 390"/>
              <p:cNvSpPr>
                <a:spLocks/>
              </p:cNvSpPr>
              <p:nvPr/>
            </p:nvSpPr>
            <p:spPr bwMode="auto">
              <a:xfrm>
                <a:off x="3660" y="307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391"/>
              <p:cNvSpPr>
                <a:spLocks/>
              </p:cNvSpPr>
              <p:nvPr/>
            </p:nvSpPr>
            <p:spPr bwMode="auto">
              <a:xfrm>
                <a:off x="3660" y="307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8" name="Line 392"/>
            <p:cNvSpPr>
              <a:spLocks noChangeShapeType="1"/>
            </p:cNvSpPr>
            <p:nvPr/>
          </p:nvSpPr>
          <p:spPr bwMode="auto">
            <a:xfrm flipV="1">
              <a:off x="655" y="2555"/>
              <a:ext cx="4776" cy="1496"/>
            </a:xfrm>
            <a:prstGeom prst="line">
              <a:avLst/>
            </a:prstGeom>
            <a:noFill/>
            <a:ln w="0">
              <a:solidFill>
                <a:srgbClr val="FFD32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Text Box 393"/>
            <p:cNvSpPr txBox="1">
              <a:spLocks noChangeArrowheads="1"/>
            </p:cNvSpPr>
            <p:nvPr/>
          </p:nvSpPr>
          <p:spPr bwMode="auto">
            <a:xfrm>
              <a:off x="2407" y="3598"/>
              <a:ext cx="1105" cy="46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Pre-</a:t>
              </a:r>
              <a:r>
                <a:rPr lang="en-US" sz="1300" dirty="0" err="1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nextgen</a:t>
              </a: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 sequencing (</a:t>
              </a:r>
              <a:r>
                <a:rPr lang="en-US" sz="1300" dirty="0" err="1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bp</a:t>
              </a: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Doubling time=19 mo</a:t>
              </a:r>
            </a:p>
          </p:txBody>
        </p:sp>
        <p:sp>
          <p:nvSpPr>
            <p:cNvPr id="210" name="Line 394"/>
            <p:cNvSpPr>
              <a:spLocks noChangeShapeType="1"/>
            </p:cNvSpPr>
            <p:nvPr/>
          </p:nvSpPr>
          <p:spPr bwMode="auto">
            <a:xfrm flipV="1">
              <a:off x="2839" y="3389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4" name="Group 401"/>
          <p:cNvGrpSpPr>
            <a:grpSpLocks/>
          </p:cNvGrpSpPr>
          <p:nvPr/>
        </p:nvGrpSpPr>
        <p:grpSpPr bwMode="auto">
          <a:xfrm>
            <a:off x="5184775" y="1201738"/>
            <a:ext cx="2532063" cy="3817937"/>
            <a:chOff x="3601" y="835"/>
            <a:chExt cx="1758" cy="2651"/>
          </a:xfrm>
        </p:grpSpPr>
        <p:sp>
          <p:nvSpPr>
            <p:cNvPr id="225" name="Text Box 232"/>
            <p:cNvSpPr txBox="1">
              <a:spLocks noChangeArrowheads="1"/>
            </p:cNvSpPr>
            <p:nvPr/>
          </p:nvSpPr>
          <p:spPr bwMode="auto">
            <a:xfrm>
              <a:off x="4069" y="3016"/>
              <a:ext cx="1006" cy="4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300" dirty="0" err="1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Nextgen</a:t>
              </a:r>
              <a:r>
                <a:rPr lang="en-US" sz="1300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 sequencing (</a:t>
              </a:r>
              <a:r>
                <a:rPr lang="en-US" sz="1300" dirty="0" err="1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bp</a:t>
              </a:r>
              <a:r>
                <a:rPr lang="en-US" sz="1300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Doubling time=4 mo0</a:t>
              </a:r>
            </a:p>
          </p:txBody>
        </p:sp>
        <p:sp>
          <p:nvSpPr>
            <p:cNvPr id="226" name="Line 233"/>
            <p:cNvSpPr>
              <a:spLocks noChangeShapeType="1"/>
            </p:cNvSpPr>
            <p:nvPr/>
          </p:nvSpPr>
          <p:spPr bwMode="auto">
            <a:xfrm flipH="1" flipV="1">
              <a:off x="4069" y="2687"/>
              <a:ext cx="48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" name="Group 400"/>
            <p:cNvGrpSpPr>
              <a:grpSpLocks/>
            </p:cNvGrpSpPr>
            <p:nvPr/>
          </p:nvGrpSpPr>
          <p:grpSpPr bwMode="auto">
            <a:xfrm>
              <a:off x="3601" y="835"/>
              <a:ext cx="1758" cy="2362"/>
              <a:chOff x="3601" y="835"/>
              <a:chExt cx="1758" cy="2362"/>
            </a:xfrm>
          </p:grpSpPr>
          <p:grpSp>
            <p:nvGrpSpPr>
              <p:cNvPr id="228" name="Group 395"/>
              <p:cNvGrpSpPr>
                <a:grpSpLocks/>
              </p:cNvGrpSpPr>
              <p:nvPr/>
            </p:nvGrpSpPr>
            <p:grpSpPr bwMode="auto">
              <a:xfrm>
                <a:off x="3877" y="2870"/>
                <a:ext cx="52" cy="47"/>
                <a:chOff x="3877" y="2870"/>
                <a:chExt cx="52" cy="47"/>
              </a:xfrm>
            </p:grpSpPr>
            <p:sp>
              <p:nvSpPr>
                <p:cNvPr id="242" name="Freeform 211"/>
                <p:cNvSpPr>
                  <a:spLocks/>
                </p:cNvSpPr>
                <p:nvPr/>
              </p:nvSpPr>
              <p:spPr bwMode="auto">
                <a:xfrm>
                  <a:off x="3877" y="2870"/>
                  <a:ext cx="52" cy="47"/>
                </a:xfrm>
                <a:custGeom>
                  <a:avLst/>
                  <a:gdLst>
                    <a:gd name="T0" fmla="*/ 0 w 52"/>
                    <a:gd name="T1" fmla="*/ 26 h 47"/>
                    <a:gd name="T2" fmla="*/ 26 w 52"/>
                    <a:gd name="T3" fmla="*/ 47 h 47"/>
                    <a:gd name="T4" fmla="*/ 52 w 52"/>
                    <a:gd name="T5" fmla="*/ 26 h 47"/>
                    <a:gd name="T6" fmla="*/ 26 w 52"/>
                    <a:gd name="T7" fmla="*/ 0 h 47"/>
                    <a:gd name="T8" fmla="*/ 0 w 52"/>
                    <a:gd name="T9" fmla="*/ 26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47"/>
                    <a:gd name="T17" fmla="*/ 52 w 52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47">
                      <a:moveTo>
                        <a:pt x="0" y="26"/>
                      </a:moveTo>
                      <a:lnTo>
                        <a:pt x="26" y="47"/>
                      </a:lnTo>
                      <a:lnTo>
                        <a:pt x="52" y="26"/>
                      </a:lnTo>
                      <a:lnTo>
                        <a:pt x="26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3" name="Freeform 212"/>
                <p:cNvSpPr>
                  <a:spLocks/>
                </p:cNvSpPr>
                <p:nvPr/>
              </p:nvSpPr>
              <p:spPr bwMode="auto">
                <a:xfrm>
                  <a:off x="3877" y="2870"/>
                  <a:ext cx="52" cy="47"/>
                </a:xfrm>
                <a:custGeom>
                  <a:avLst/>
                  <a:gdLst>
                    <a:gd name="T0" fmla="*/ 0 w 52"/>
                    <a:gd name="T1" fmla="*/ 26 h 47"/>
                    <a:gd name="T2" fmla="*/ 26 w 52"/>
                    <a:gd name="T3" fmla="*/ 47 h 47"/>
                    <a:gd name="T4" fmla="*/ 52 w 52"/>
                    <a:gd name="T5" fmla="*/ 26 h 47"/>
                    <a:gd name="T6" fmla="*/ 26 w 52"/>
                    <a:gd name="T7" fmla="*/ 0 h 47"/>
                    <a:gd name="T8" fmla="*/ 0 w 52"/>
                    <a:gd name="T9" fmla="*/ 26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47"/>
                    <a:gd name="T17" fmla="*/ 52 w 52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47">
                      <a:moveTo>
                        <a:pt x="0" y="26"/>
                      </a:moveTo>
                      <a:lnTo>
                        <a:pt x="26" y="47"/>
                      </a:lnTo>
                      <a:lnTo>
                        <a:pt x="52" y="26"/>
                      </a:lnTo>
                      <a:lnTo>
                        <a:pt x="26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396"/>
              <p:cNvGrpSpPr>
                <a:grpSpLocks/>
              </p:cNvGrpSpPr>
              <p:nvPr/>
            </p:nvGrpSpPr>
            <p:grpSpPr bwMode="auto">
              <a:xfrm>
                <a:off x="4094" y="2368"/>
                <a:ext cx="51" cy="46"/>
                <a:chOff x="4094" y="2368"/>
                <a:chExt cx="51" cy="46"/>
              </a:xfrm>
            </p:grpSpPr>
            <p:sp>
              <p:nvSpPr>
                <p:cNvPr id="240" name="Freeform 213"/>
                <p:cNvSpPr>
                  <a:spLocks/>
                </p:cNvSpPr>
                <p:nvPr/>
              </p:nvSpPr>
              <p:spPr bwMode="auto">
                <a:xfrm>
                  <a:off x="4094" y="2368"/>
                  <a:ext cx="51" cy="46"/>
                </a:xfrm>
                <a:custGeom>
                  <a:avLst/>
                  <a:gdLst>
                    <a:gd name="T0" fmla="*/ 0 w 51"/>
                    <a:gd name="T1" fmla="*/ 26 h 46"/>
                    <a:gd name="T2" fmla="*/ 26 w 51"/>
                    <a:gd name="T3" fmla="*/ 46 h 46"/>
                    <a:gd name="T4" fmla="*/ 51 w 51"/>
                    <a:gd name="T5" fmla="*/ 26 h 46"/>
                    <a:gd name="T6" fmla="*/ 26 w 51"/>
                    <a:gd name="T7" fmla="*/ 0 h 46"/>
                    <a:gd name="T8" fmla="*/ 0 w 51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"/>
                    <a:gd name="T16" fmla="*/ 0 h 46"/>
                    <a:gd name="T17" fmla="*/ 51 w 51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" h="46">
                      <a:moveTo>
                        <a:pt x="0" y="26"/>
                      </a:moveTo>
                      <a:lnTo>
                        <a:pt x="26" y="46"/>
                      </a:lnTo>
                      <a:lnTo>
                        <a:pt x="51" y="26"/>
                      </a:lnTo>
                      <a:lnTo>
                        <a:pt x="26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214"/>
                <p:cNvSpPr>
                  <a:spLocks/>
                </p:cNvSpPr>
                <p:nvPr/>
              </p:nvSpPr>
              <p:spPr bwMode="auto">
                <a:xfrm>
                  <a:off x="4094" y="2368"/>
                  <a:ext cx="51" cy="46"/>
                </a:xfrm>
                <a:custGeom>
                  <a:avLst/>
                  <a:gdLst>
                    <a:gd name="T0" fmla="*/ 0 w 51"/>
                    <a:gd name="T1" fmla="*/ 26 h 46"/>
                    <a:gd name="T2" fmla="*/ 26 w 51"/>
                    <a:gd name="T3" fmla="*/ 46 h 46"/>
                    <a:gd name="T4" fmla="*/ 51 w 51"/>
                    <a:gd name="T5" fmla="*/ 26 h 46"/>
                    <a:gd name="T6" fmla="*/ 26 w 51"/>
                    <a:gd name="T7" fmla="*/ 0 h 46"/>
                    <a:gd name="T8" fmla="*/ 0 w 51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"/>
                    <a:gd name="T16" fmla="*/ 0 h 46"/>
                    <a:gd name="T17" fmla="*/ 51 w 51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" h="46">
                      <a:moveTo>
                        <a:pt x="0" y="26"/>
                      </a:moveTo>
                      <a:lnTo>
                        <a:pt x="26" y="46"/>
                      </a:lnTo>
                      <a:lnTo>
                        <a:pt x="51" y="26"/>
                      </a:lnTo>
                      <a:lnTo>
                        <a:pt x="26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0" name="Group 397"/>
              <p:cNvGrpSpPr>
                <a:grpSpLocks/>
              </p:cNvGrpSpPr>
              <p:nvPr/>
            </p:nvGrpSpPr>
            <p:grpSpPr bwMode="auto">
              <a:xfrm>
                <a:off x="4311" y="2135"/>
                <a:ext cx="46" cy="52"/>
                <a:chOff x="4311" y="2135"/>
                <a:chExt cx="46" cy="52"/>
              </a:xfrm>
            </p:grpSpPr>
            <p:sp>
              <p:nvSpPr>
                <p:cNvPr id="238" name="Freeform 215"/>
                <p:cNvSpPr>
                  <a:spLocks/>
                </p:cNvSpPr>
                <p:nvPr/>
              </p:nvSpPr>
              <p:spPr bwMode="auto">
                <a:xfrm>
                  <a:off x="4311" y="2135"/>
                  <a:ext cx="46" cy="52"/>
                </a:xfrm>
                <a:custGeom>
                  <a:avLst/>
                  <a:gdLst>
                    <a:gd name="T0" fmla="*/ 0 w 46"/>
                    <a:gd name="T1" fmla="*/ 26 h 52"/>
                    <a:gd name="T2" fmla="*/ 25 w 46"/>
                    <a:gd name="T3" fmla="*/ 52 h 52"/>
                    <a:gd name="T4" fmla="*/ 46 w 46"/>
                    <a:gd name="T5" fmla="*/ 26 h 52"/>
                    <a:gd name="T6" fmla="*/ 25 w 46"/>
                    <a:gd name="T7" fmla="*/ 0 h 52"/>
                    <a:gd name="T8" fmla="*/ 0 w 46"/>
                    <a:gd name="T9" fmla="*/ 26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52"/>
                    <a:gd name="T17" fmla="*/ 46 w 46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52">
                      <a:moveTo>
                        <a:pt x="0" y="26"/>
                      </a:moveTo>
                      <a:lnTo>
                        <a:pt x="25" y="52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Freeform 216"/>
                <p:cNvSpPr>
                  <a:spLocks/>
                </p:cNvSpPr>
                <p:nvPr/>
              </p:nvSpPr>
              <p:spPr bwMode="auto">
                <a:xfrm>
                  <a:off x="4311" y="2135"/>
                  <a:ext cx="46" cy="52"/>
                </a:xfrm>
                <a:custGeom>
                  <a:avLst/>
                  <a:gdLst>
                    <a:gd name="T0" fmla="*/ 0 w 46"/>
                    <a:gd name="T1" fmla="*/ 26 h 52"/>
                    <a:gd name="T2" fmla="*/ 25 w 46"/>
                    <a:gd name="T3" fmla="*/ 52 h 52"/>
                    <a:gd name="T4" fmla="*/ 46 w 46"/>
                    <a:gd name="T5" fmla="*/ 26 h 52"/>
                    <a:gd name="T6" fmla="*/ 25 w 46"/>
                    <a:gd name="T7" fmla="*/ 0 h 52"/>
                    <a:gd name="T8" fmla="*/ 0 w 46"/>
                    <a:gd name="T9" fmla="*/ 26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52"/>
                    <a:gd name="T17" fmla="*/ 46 w 46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52">
                      <a:moveTo>
                        <a:pt x="0" y="26"/>
                      </a:moveTo>
                      <a:lnTo>
                        <a:pt x="25" y="52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1" name="Group 398"/>
              <p:cNvGrpSpPr>
                <a:grpSpLocks/>
              </p:cNvGrpSpPr>
              <p:nvPr/>
            </p:nvGrpSpPr>
            <p:grpSpPr bwMode="auto">
              <a:xfrm>
                <a:off x="4528" y="1897"/>
                <a:ext cx="46" cy="46"/>
                <a:chOff x="4528" y="1897"/>
                <a:chExt cx="46" cy="46"/>
              </a:xfrm>
            </p:grpSpPr>
            <p:sp>
              <p:nvSpPr>
                <p:cNvPr id="236" name="Freeform 217"/>
                <p:cNvSpPr>
                  <a:spLocks/>
                </p:cNvSpPr>
                <p:nvPr/>
              </p:nvSpPr>
              <p:spPr bwMode="auto">
                <a:xfrm>
                  <a:off x="4528" y="1897"/>
                  <a:ext cx="46" cy="46"/>
                </a:xfrm>
                <a:custGeom>
                  <a:avLst/>
                  <a:gdLst>
                    <a:gd name="T0" fmla="*/ 0 w 46"/>
                    <a:gd name="T1" fmla="*/ 26 h 46"/>
                    <a:gd name="T2" fmla="*/ 25 w 46"/>
                    <a:gd name="T3" fmla="*/ 46 h 46"/>
                    <a:gd name="T4" fmla="*/ 46 w 46"/>
                    <a:gd name="T5" fmla="*/ 26 h 46"/>
                    <a:gd name="T6" fmla="*/ 25 w 46"/>
                    <a:gd name="T7" fmla="*/ 0 h 46"/>
                    <a:gd name="T8" fmla="*/ 0 w 46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46"/>
                    <a:gd name="T17" fmla="*/ 46 w 46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46">
                      <a:moveTo>
                        <a:pt x="0" y="26"/>
                      </a:moveTo>
                      <a:lnTo>
                        <a:pt x="25" y="46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" name="Freeform 218"/>
                <p:cNvSpPr>
                  <a:spLocks/>
                </p:cNvSpPr>
                <p:nvPr/>
              </p:nvSpPr>
              <p:spPr bwMode="auto">
                <a:xfrm>
                  <a:off x="4528" y="1897"/>
                  <a:ext cx="46" cy="46"/>
                </a:xfrm>
                <a:custGeom>
                  <a:avLst/>
                  <a:gdLst>
                    <a:gd name="T0" fmla="*/ 0 w 46"/>
                    <a:gd name="T1" fmla="*/ 26 h 46"/>
                    <a:gd name="T2" fmla="*/ 25 w 46"/>
                    <a:gd name="T3" fmla="*/ 46 h 46"/>
                    <a:gd name="T4" fmla="*/ 46 w 46"/>
                    <a:gd name="T5" fmla="*/ 26 h 46"/>
                    <a:gd name="T6" fmla="*/ 25 w 46"/>
                    <a:gd name="T7" fmla="*/ 0 h 46"/>
                    <a:gd name="T8" fmla="*/ 0 w 46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46"/>
                    <a:gd name="T17" fmla="*/ 46 w 46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46">
                      <a:moveTo>
                        <a:pt x="0" y="26"/>
                      </a:moveTo>
                      <a:lnTo>
                        <a:pt x="25" y="46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2" name="Group 399"/>
              <p:cNvGrpSpPr>
                <a:grpSpLocks/>
              </p:cNvGrpSpPr>
              <p:nvPr/>
            </p:nvGrpSpPr>
            <p:grpSpPr bwMode="auto">
              <a:xfrm>
                <a:off x="4744" y="1653"/>
                <a:ext cx="47" cy="47"/>
                <a:chOff x="4744" y="1653"/>
                <a:chExt cx="47" cy="47"/>
              </a:xfrm>
            </p:grpSpPr>
            <p:sp>
              <p:nvSpPr>
                <p:cNvPr id="234" name="Freeform 219"/>
                <p:cNvSpPr>
                  <a:spLocks/>
                </p:cNvSpPr>
                <p:nvPr/>
              </p:nvSpPr>
              <p:spPr bwMode="auto">
                <a:xfrm>
                  <a:off x="4744" y="1653"/>
                  <a:ext cx="47" cy="47"/>
                </a:xfrm>
                <a:custGeom>
                  <a:avLst/>
                  <a:gdLst>
                    <a:gd name="T0" fmla="*/ 0 w 47"/>
                    <a:gd name="T1" fmla="*/ 21 h 47"/>
                    <a:gd name="T2" fmla="*/ 21 w 47"/>
                    <a:gd name="T3" fmla="*/ 47 h 47"/>
                    <a:gd name="T4" fmla="*/ 47 w 47"/>
                    <a:gd name="T5" fmla="*/ 21 h 47"/>
                    <a:gd name="T6" fmla="*/ 21 w 47"/>
                    <a:gd name="T7" fmla="*/ 0 h 47"/>
                    <a:gd name="T8" fmla="*/ 0 w 47"/>
                    <a:gd name="T9" fmla="*/ 21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47"/>
                    <a:gd name="T17" fmla="*/ 47 w 47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47">
                      <a:moveTo>
                        <a:pt x="0" y="21"/>
                      </a:moveTo>
                      <a:lnTo>
                        <a:pt x="21" y="47"/>
                      </a:lnTo>
                      <a:lnTo>
                        <a:pt x="47" y="21"/>
                      </a:lnTo>
                      <a:lnTo>
                        <a:pt x="21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Freeform 220"/>
                <p:cNvSpPr>
                  <a:spLocks/>
                </p:cNvSpPr>
                <p:nvPr/>
              </p:nvSpPr>
              <p:spPr bwMode="auto">
                <a:xfrm>
                  <a:off x="4744" y="1653"/>
                  <a:ext cx="47" cy="47"/>
                </a:xfrm>
                <a:custGeom>
                  <a:avLst/>
                  <a:gdLst>
                    <a:gd name="T0" fmla="*/ 0 w 47"/>
                    <a:gd name="T1" fmla="*/ 21 h 47"/>
                    <a:gd name="T2" fmla="*/ 21 w 47"/>
                    <a:gd name="T3" fmla="*/ 47 h 47"/>
                    <a:gd name="T4" fmla="*/ 47 w 47"/>
                    <a:gd name="T5" fmla="*/ 21 h 47"/>
                    <a:gd name="T6" fmla="*/ 21 w 47"/>
                    <a:gd name="T7" fmla="*/ 0 h 47"/>
                    <a:gd name="T8" fmla="*/ 0 w 47"/>
                    <a:gd name="T9" fmla="*/ 21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47"/>
                    <a:gd name="T17" fmla="*/ 47 w 47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47">
                      <a:moveTo>
                        <a:pt x="0" y="21"/>
                      </a:moveTo>
                      <a:lnTo>
                        <a:pt x="21" y="47"/>
                      </a:lnTo>
                      <a:lnTo>
                        <a:pt x="47" y="21"/>
                      </a:lnTo>
                      <a:lnTo>
                        <a:pt x="21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3" name="Line 222"/>
              <p:cNvSpPr>
                <a:spLocks noChangeShapeType="1"/>
              </p:cNvSpPr>
              <p:nvPr/>
            </p:nvSpPr>
            <p:spPr bwMode="auto">
              <a:xfrm flipV="1">
                <a:off x="3601" y="835"/>
                <a:ext cx="1758" cy="2362"/>
              </a:xfrm>
              <a:prstGeom prst="line">
                <a:avLst/>
              </a:prstGeom>
              <a:noFill/>
              <a:ln w="0">
                <a:solidFill>
                  <a:srgbClr val="FF420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44" name="Picture 243" descr="Screen Shot 2013-05-22 at 10.09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92150"/>
            <a:ext cx="4321175" cy="1617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5" name="Title 1"/>
          <p:cNvSpPr txBox="1">
            <a:spLocks/>
          </p:cNvSpPr>
          <p:nvPr/>
        </p:nvSpPr>
        <p:spPr bwMode="auto">
          <a:xfrm>
            <a:off x="152400" y="53975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b="1" dirty="0">
                <a:solidFill>
                  <a:srgbClr val="1A1A1A"/>
                </a:solidFill>
                <a:latin typeface="Calibri"/>
                <a:cs typeface="Calibri"/>
              </a:rPr>
              <a:t>Disk Capacity </a:t>
            </a:r>
            <a:r>
              <a:rPr lang="en-US" sz="3200" b="1" dirty="0" err="1">
                <a:solidFill>
                  <a:srgbClr val="1A1A1A"/>
                </a:solidFill>
                <a:latin typeface="Calibri"/>
                <a:cs typeface="Calibri"/>
              </a:rPr>
              <a:t>vs</a:t>
            </a:r>
            <a:r>
              <a:rPr lang="en-US" sz="3200" b="1" dirty="0">
                <a:solidFill>
                  <a:srgbClr val="1A1A1A"/>
                </a:solidFill>
                <a:latin typeface="Calibri"/>
                <a:cs typeface="Calibri"/>
              </a:rPr>
              <a:t> Sequencing Capacity, 1990-2012</a:t>
            </a:r>
            <a:endParaRPr lang="en-US" sz="32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07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pPr eaLnBrk="1"/>
            <a:r>
              <a:rPr lang="en-US" dirty="0">
                <a:ea typeface="ＭＳ Ｐゴシック" charset="0"/>
              </a:rPr>
              <a:t>About DNA and computers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pPr marL="457200" indent="-457200" eaLnBrk="1"/>
            <a:r>
              <a:rPr lang="en-US" dirty="0">
                <a:ea typeface="ＭＳ Ｐゴシック" charset="0"/>
              </a:rPr>
              <a:t>We'll hit the $1000 genome during </a:t>
            </a:r>
            <a:r>
              <a:rPr lang="en-US" dirty="0" smtClean="0">
                <a:ea typeface="ＭＳ Ｐゴシック" charset="0"/>
              </a:rPr>
              <a:t>2015-</a:t>
            </a:r>
            <a:r>
              <a:rPr lang="en-US" dirty="0">
                <a:ea typeface="ＭＳ Ｐゴシック" charset="0"/>
              </a:rPr>
              <a:t>?, then need to think about the $100 genome.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sequencing has been ~5-6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storage and network bandwidth is ~12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CPU speed is ~18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cost of sequencing a base pair will eventually equal the cost of storing a base pair</a:t>
            </a:r>
          </a:p>
          <a:p>
            <a:pPr marL="457200" indent="-457200" eaLnBrk="1"/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02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53975"/>
            <a:ext cx="88392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What is the general biomedical scientist to do?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pPr marL="571500" indent="-571500"/>
            <a:r>
              <a:rPr lang="en-US" sz="3600" dirty="0">
                <a:ea typeface="ＭＳ Ｐゴシック" charset="0"/>
              </a:rPr>
              <a:t>Lots of data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Poor IT infrastructure in many labs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Where do they go?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Write more grants?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Get bigger hardware?</a:t>
            </a:r>
          </a:p>
        </p:txBody>
      </p:sp>
    </p:spTree>
    <p:extLst>
      <p:ext uri="{BB962C8B-B14F-4D97-AF65-F5344CB8AC3E}">
        <p14:creationId xmlns:p14="http://schemas.microsoft.com/office/powerpoint/2010/main" val="60995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dirty="0" smtClean="0"/>
              <a:t>Cloud computing providers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r>
              <a:rPr lang="en-US" dirty="0" smtClean="0"/>
              <a:t>Amazon AWS</a:t>
            </a:r>
          </a:p>
          <a:p>
            <a:pPr lvl="1"/>
            <a:r>
              <a:rPr lang="en-US" dirty="0">
                <a:hlinkClick r:id="rId2"/>
              </a:rPr>
              <a:t>https://aws.amazon.com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Google cloud</a:t>
            </a:r>
          </a:p>
          <a:p>
            <a:pPr lvl="1"/>
            <a:r>
              <a:rPr lang="en-US" dirty="0">
                <a:hlinkClick r:id="rId3"/>
              </a:rPr>
              <a:t>https://cloud.google.com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Digital ocean</a:t>
            </a:r>
          </a:p>
          <a:p>
            <a:pPr lvl="1"/>
            <a:r>
              <a:rPr lang="en-US" dirty="0">
                <a:hlinkClick r:id="rId4"/>
              </a:rPr>
              <a:t>https://www.digitalocean.com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Others I have not tried:</a:t>
            </a:r>
          </a:p>
          <a:p>
            <a:pPr lvl="1"/>
            <a:r>
              <a:rPr lang="en-US" dirty="0"/>
              <a:t>Microsoft Azure (</a:t>
            </a:r>
            <a:r>
              <a:rPr lang="en-US" dirty="0">
                <a:hlinkClick r:id="rId5"/>
              </a:rPr>
              <a:t>https://azure.microsoft.com/en-us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Rackspace cloud (</a:t>
            </a:r>
            <a:r>
              <a:rPr lang="en-US" dirty="0">
                <a:hlinkClick r:id="rId6"/>
              </a:rPr>
              <a:t>http://www.rackspace.com/</a:t>
            </a:r>
            <a:r>
              <a:rPr lang="en-US" dirty="0" smtClean="0">
                <a:hlinkClick r:id="rId6"/>
              </a:rPr>
              <a:t>cloud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5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Amazon Web Services (AWS)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 bwMode="auto">
          <a:xfrm>
            <a:off x="296863" y="1268413"/>
            <a:ext cx="82359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23850" y="1412875"/>
            <a:ext cx="80645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Infinite storage (scalable): S3 (simple storage service)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Compute per hour: EC2 (elastic cloud computing)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Ready when you are High Performance Computing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Multiple football fields of HPC throughout the world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HPC are expanded at one container at a time:</a:t>
            </a:r>
          </a:p>
          <a:p>
            <a:pPr eaLnBrk="1" hangingPunct="1">
              <a:buFont typeface="Arial" charset="0"/>
              <a:buChar char="•"/>
            </a:pPr>
            <a:endParaRPr lang="en-US">
              <a:latin typeface="Calibri"/>
              <a:cs typeface="Calibri"/>
            </a:endParaRPr>
          </a:p>
          <a:p>
            <a:pPr eaLnBrk="1" hangingPunct="1">
              <a:buFont typeface="Arial" charset="0"/>
              <a:buChar char="•"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7" name="Picture 6" descr="amazon-perd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38" y="3573463"/>
            <a:ext cx="4783137" cy="26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6" descr="aw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76700"/>
            <a:ext cx="351472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555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</a:rPr>
              <a:t>Some of the challenges of cloud computing: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368425"/>
            <a:ext cx="8839200" cy="47244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Not cheap! </a:t>
            </a:r>
          </a:p>
          <a:p>
            <a:r>
              <a:rPr lang="en-US" dirty="0">
                <a:ea typeface="ＭＳ Ｐゴシック" charset="0"/>
              </a:rPr>
              <a:t>Getting files to and from there</a:t>
            </a:r>
          </a:p>
          <a:p>
            <a:r>
              <a:rPr lang="en-US" dirty="0">
                <a:ea typeface="ＭＳ Ｐゴシック" charset="0"/>
              </a:rPr>
              <a:t>Not the best solution for everybody</a:t>
            </a:r>
          </a:p>
          <a:p>
            <a:r>
              <a:rPr lang="en-US" dirty="0">
                <a:ea typeface="ＭＳ Ｐゴシック" charset="0"/>
              </a:rPr>
              <a:t>Standardization</a:t>
            </a:r>
          </a:p>
          <a:p>
            <a:r>
              <a:rPr lang="en-US" dirty="0">
                <a:ea typeface="ＭＳ Ｐゴシック" charset="0"/>
              </a:rPr>
              <a:t>PHI: personal health information &amp; security concerns</a:t>
            </a:r>
          </a:p>
          <a:p>
            <a:r>
              <a:rPr lang="en-US" dirty="0">
                <a:ea typeface="ＭＳ Ｐゴシック" charset="0"/>
              </a:rPr>
              <a:t>In the USA: HIPAA act, PSQIA act, HITECH act, Patriot act, CLIA and CAP programs, etc.</a:t>
            </a:r>
          </a:p>
          <a:p>
            <a:pPr lvl="1"/>
            <a:r>
              <a:rPr lang="en-US" dirty="0">
                <a:ea typeface="ＭＳ Ｐゴシック" charset="0"/>
                <a:hlinkClick r:id="rId2"/>
              </a:rPr>
              <a:t>http://www.biostars.org/p/70204/</a:t>
            </a:r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64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9847</TotalTime>
  <Words>1128</Words>
  <Application>Microsoft Macintosh PowerPoint</Application>
  <PresentationFormat>On-screen Show (4:3)</PresentationFormat>
  <Paragraphs>166</Paragraphs>
  <Slides>27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Advanced Sequencing Technologies &amp; Applications</vt:lpstr>
      <vt:lpstr>PowerPoint Presentation</vt:lpstr>
      <vt:lpstr>Learning Objectives</vt:lpstr>
      <vt:lpstr>PowerPoint Presentation</vt:lpstr>
      <vt:lpstr>About DNA and computers</vt:lpstr>
      <vt:lpstr>What is the general biomedical scientist to do?</vt:lpstr>
      <vt:lpstr>Cloud computing providers</vt:lpstr>
      <vt:lpstr>Amazon Web Services (AWS)</vt:lpstr>
      <vt:lpstr>Some of the challenges of cloud computing:</vt:lpstr>
      <vt:lpstr>Some of the advantages of cloud computing:</vt:lpstr>
      <vt:lpstr>In this workshop:</vt:lpstr>
      <vt:lpstr>Things we have set up:</vt:lpstr>
      <vt:lpstr>Amazon AWS documentation</vt:lpstr>
      <vt:lpstr>Logging into Amazon AWS</vt:lpstr>
      <vt:lpstr>Opening a ‘terminal session’ on a Mac</vt:lpstr>
      <vt:lpstr>Add the terminal App to your dock</vt:lpstr>
      <vt:lpstr>A detailed tutorial on AWS cloud computing…</vt:lpstr>
      <vt:lpstr>Creating your instance…</vt:lpstr>
      <vt:lpstr>Creating a working directory on your Mac</vt:lpstr>
      <vt:lpstr>Obtaining your AWS ‘key’ file</vt:lpstr>
      <vt:lpstr>Viewing the ‘key’ file once downloaded</vt:lpstr>
      <vt:lpstr>Changing file permissions of your ‘key’ file  (Mac/Linux)</vt:lpstr>
      <vt:lpstr>Logging into AWS</vt:lpstr>
      <vt:lpstr>Copying files from AWS to your computer (using a web browser)</vt:lpstr>
      <vt:lpstr>Copying files from AWS to your computer (at the command line)</vt:lpstr>
      <vt:lpstr>So, at this point: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Malachi Griffith</cp:lastModifiedBy>
  <cp:revision>651</cp:revision>
  <dcterms:created xsi:type="dcterms:W3CDTF">2011-11-14T19:50:16Z</dcterms:created>
  <dcterms:modified xsi:type="dcterms:W3CDTF">2015-11-12T21:50:56Z</dcterms:modified>
</cp:coreProperties>
</file>